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4.jpg" ContentType="image/png"/>
  <Override PartName="/ppt/media/image15.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33"/>
  </p:notesMasterIdLst>
  <p:sldIdLst>
    <p:sldId id="2764" r:id="rId2"/>
    <p:sldId id="2766" r:id="rId3"/>
    <p:sldId id="2765" r:id="rId4"/>
    <p:sldId id="2769" r:id="rId5"/>
    <p:sldId id="2787" r:id="rId6"/>
    <p:sldId id="2789" r:id="rId7"/>
    <p:sldId id="2814" r:id="rId8"/>
    <p:sldId id="2815" r:id="rId9"/>
    <p:sldId id="2816" r:id="rId10"/>
    <p:sldId id="2817" r:id="rId11"/>
    <p:sldId id="2819" r:id="rId12"/>
    <p:sldId id="2818" r:id="rId13"/>
    <p:sldId id="2798" r:id="rId14"/>
    <p:sldId id="2799" r:id="rId15"/>
    <p:sldId id="2791" r:id="rId16"/>
    <p:sldId id="2823" r:id="rId17"/>
    <p:sldId id="2820" r:id="rId18"/>
    <p:sldId id="2821" r:id="rId19"/>
    <p:sldId id="2776" r:id="rId20"/>
    <p:sldId id="2809" r:id="rId21"/>
    <p:sldId id="2811" r:id="rId22"/>
    <p:sldId id="2806" r:id="rId23"/>
    <p:sldId id="2824" r:id="rId24"/>
    <p:sldId id="2828" r:id="rId25"/>
    <p:sldId id="2827" r:id="rId26"/>
    <p:sldId id="2804" r:id="rId27"/>
    <p:sldId id="2802" r:id="rId28"/>
    <p:sldId id="2801" r:id="rId29"/>
    <p:sldId id="2792" r:id="rId30"/>
    <p:sldId id="2826" r:id="rId31"/>
    <p:sldId id="2793" r:id="rId32"/>
  </p:sldIdLst>
  <p:sldSz cx="12858750" cy="7232650"/>
  <p:notesSz cx="6858000" cy="9144000"/>
  <p:custDataLst>
    <p:tags r:id="rId3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p15:clr>
            <a:srgbClr val="A4A3A4"/>
          </p15:clr>
        </p15:guide>
        <p15:guide id="2" orient="horz" pos="4228" userDrawn="1">
          <p15:clr>
            <a:srgbClr val="A4A3A4"/>
          </p15:clr>
        </p15:guide>
        <p15:guide id="3" pos="4050">
          <p15:clr>
            <a:srgbClr val="A4A3A4"/>
          </p15:clr>
        </p15:guide>
        <p15:guide id="4" pos="557">
          <p15:clr>
            <a:srgbClr val="A4A3A4"/>
          </p15:clr>
        </p15:guide>
        <p15:guide id="5" pos="758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作者"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182F"/>
    <a:srgbClr val="231F20"/>
    <a:srgbClr val="D32323"/>
    <a:srgbClr val="EA3F33"/>
    <a:srgbClr val="BF2519"/>
    <a:srgbClr val="A5A5A5"/>
    <a:srgbClr val="D9232E"/>
    <a:srgbClr val="434D7D"/>
    <a:srgbClr val="383458"/>
    <a:srgbClr val="2D6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8" autoAdjust="0"/>
    <p:restoredTop sz="82214" autoAdjust="0"/>
  </p:normalViewPr>
  <p:slideViewPr>
    <p:cSldViewPr>
      <p:cViewPr varScale="1">
        <p:scale>
          <a:sx n="68" d="100"/>
          <a:sy n="68" d="100"/>
        </p:scale>
        <p:origin x="1280" y="192"/>
      </p:cViewPr>
      <p:guideLst>
        <p:guide orient="horz" pos="373"/>
        <p:guide orient="horz" pos="4228"/>
        <p:guide pos="4050"/>
        <p:guide pos="557"/>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p:scale>
        <a:sx n="90" d="100"/>
        <a:sy n="90" d="100"/>
      </p:scale>
      <p:origin x="0" y="-30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BDA\project\Q2\200Results\results%20with%20popular%20food%20and%20servic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BDA\project\Q2\200Results\results%20with%20popular%20food%20and%20service%20(version%201).xlsb.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BDA\project\Q2\200Results\results%20with%20popular%20food%20and%20service%20(version%201).xlsb.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BDA\project\Q2\200Results\results%20with%20popular%20food%20and%20service%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Administrator\&#8251;MY%20Files\&#10084;&#22478;&#22823;\SEM%20B\BDA\project\Results_v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Administrator\&#8251;MY%20Files\&#10084;&#22478;&#22823;\SEM%20B\BDA\project\Results_v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chenzixing\Desktop\postive_reivew%20(1).csv"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chenzixing\Desktop\BDA\negativekeyword1.csv"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1" dirty="0">
                <a:solidFill>
                  <a:schemeClr val="bg1"/>
                </a:solidFill>
              </a:rPr>
              <a:t>TOP 20 Popu</a:t>
            </a:r>
            <a:r>
              <a:rPr lang="en-US" altLang="zh-CN" sz="2000" b="1" dirty="0">
                <a:solidFill>
                  <a:schemeClr val="bg1"/>
                </a:solidFill>
              </a:rPr>
              <a:t>l</a:t>
            </a:r>
            <a:r>
              <a:rPr lang="en-US" sz="2000" b="1" dirty="0">
                <a:solidFill>
                  <a:schemeClr val="bg1"/>
                </a:solidFill>
              </a:rPr>
              <a:t>ar Food &amp; Drink of Seafood Restaurants</a:t>
            </a:r>
          </a:p>
        </c:rich>
      </c:tx>
      <c:layout>
        <c:manualLayout>
          <c:xMode val="edge"/>
          <c:yMode val="edge"/>
          <c:x val="0.22132815125441549"/>
          <c:y val="9.770173966794486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9568781851147302"/>
          <c:y val="0.14092154862292294"/>
          <c:w val="0.7843867021311357"/>
          <c:h val="0.75986001555382732"/>
        </c:manualLayout>
      </c:layout>
      <c:barChart>
        <c:barDir val="bar"/>
        <c:grouping val="clustered"/>
        <c:varyColors val="0"/>
        <c:ser>
          <c:idx val="0"/>
          <c:order val="0"/>
          <c:tx>
            <c:strRef>
              <c:f>Seafood!$B$1</c:f>
              <c:strCache>
                <c:ptCount val="1"/>
                <c:pt idx="0">
                  <c:v>TFIDF</c:v>
                </c:pt>
              </c:strCache>
            </c:strRef>
          </c:tx>
          <c:spPr>
            <a:gradFill>
              <a:gsLst>
                <a:gs pos="0">
                  <a:srgbClr val="BF2519"/>
                </a:gs>
                <a:gs pos="56000">
                  <a:srgbClr val="FF0000"/>
                </a:gs>
                <a:gs pos="94000">
                  <a:schemeClr val="accent1">
                    <a:lumMod val="45000"/>
                    <a:lumOff val="55000"/>
                  </a:schemeClr>
                </a:gs>
                <a:gs pos="25000">
                  <a:schemeClr val="accent1">
                    <a:lumMod val="30000"/>
                    <a:lumOff val="70000"/>
                  </a:schemeClr>
                </a:gs>
              </a:gsLst>
              <a:lin ang="5400000" scaled="1"/>
            </a:gradFill>
            <a:ln>
              <a:noFill/>
            </a:ln>
            <a:effectLst/>
          </c:spPr>
          <c:invertIfNegative val="0"/>
          <c:cat>
            <c:strRef>
              <c:f>Seafood!$A$2:$A$16</c:f>
              <c:strCache>
                <c:ptCount val="15"/>
                <c:pt idx="0">
                  <c:v>Duck noodle soup</c:v>
                </c:pt>
                <c:pt idx="1">
                  <c:v>Mexican street corn</c:v>
                </c:pt>
                <c:pt idx="2">
                  <c:v>Garlic prawn</c:v>
                </c:pt>
                <c:pt idx="3">
                  <c:v>Caviar french toast</c:v>
                </c:pt>
                <c:pt idx="4">
                  <c:v>Salmon poke</c:v>
                </c:pt>
                <c:pt idx="5">
                  <c:v>Lollipop chicken</c:v>
                </c:pt>
                <c:pt idx="6">
                  <c:v>Cha Siu Pao</c:v>
                </c:pt>
                <c:pt idx="7">
                  <c:v>Fried oreo</c:v>
                </c:pt>
                <c:pt idx="8">
                  <c:v>Fish and chip</c:v>
                </c:pt>
                <c:pt idx="9">
                  <c:v>Pig skin fry</c:v>
                </c:pt>
                <c:pt idx="10">
                  <c:v>Whole grilled lobster</c:v>
                </c:pt>
                <c:pt idx="11">
                  <c:v>Uni scramble</c:v>
                </c:pt>
                <c:pt idx="12">
                  <c:v>With zin blend</c:v>
                </c:pt>
                <c:pt idx="13">
                  <c:v>Paired wine </c:v>
                </c:pt>
                <c:pt idx="14">
                  <c:v>Plate crab leg</c:v>
                </c:pt>
              </c:strCache>
            </c:strRef>
          </c:cat>
          <c:val>
            <c:numRef>
              <c:f>Seafood!$B$2:$B$16</c:f>
              <c:numCache>
                <c:formatCode>General</c:formatCode>
                <c:ptCount val="15"/>
                <c:pt idx="0">
                  <c:v>0.14416947899999999</c:v>
                </c:pt>
                <c:pt idx="1">
                  <c:v>0.14453606199999999</c:v>
                </c:pt>
                <c:pt idx="2">
                  <c:v>0.144609923</c:v>
                </c:pt>
                <c:pt idx="3">
                  <c:v>0.14542654899999999</c:v>
                </c:pt>
                <c:pt idx="4">
                  <c:v>0.15045629699999999</c:v>
                </c:pt>
                <c:pt idx="5">
                  <c:v>0.158313378</c:v>
                </c:pt>
                <c:pt idx="6">
                  <c:v>0.16188662400000001</c:v>
                </c:pt>
                <c:pt idx="7">
                  <c:v>0.16190569099999999</c:v>
                </c:pt>
                <c:pt idx="8">
                  <c:v>0.16324808499999999</c:v>
                </c:pt>
                <c:pt idx="9">
                  <c:v>0.16460397099999999</c:v>
                </c:pt>
                <c:pt idx="10">
                  <c:v>0.16729045300000001</c:v>
                </c:pt>
                <c:pt idx="11">
                  <c:v>0.17159839199999999</c:v>
                </c:pt>
                <c:pt idx="12">
                  <c:v>0.20318874100000001</c:v>
                </c:pt>
                <c:pt idx="13">
                  <c:v>0.20489048100000001</c:v>
                </c:pt>
                <c:pt idx="14">
                  <c:v>0.21217304400000001</c:v>
                </c:pt>
              </c:numCache>
            </c:numRef>
          </c:val>
          <c:extLst>
            <c:ext xmlns:c16="http://schemas.microsoft.com/office/drawing/2014/chart" uri="{C3380CC4-5D6E-409C-BE32-E72D297353CC}">
              <c16:uniqueId val="{00000000-3411-4773-8B54-ADF3A2E93343}"/>
            </c:ext>
          </c:extLst>
        </c:ser>
        <c:dLbls>
          <c:showLegendKey val="0"/>
          <c:showVal val="0"/>
          <c:showCatName val="0"/>
          <c:showSerName val="0"/>
          <c:showPercent val="0"/>
          <c:showBubbleSize val="0"/>
        </c:dLbls>
        <c:gapWidth val="75"/>
        <c:axId val="204636992"/>
        <c:axId val="1288102624"/>
      </c:barChart>
      <c:catAx>
        <c:axId val="204636992"/>
        <c:scaling>
          <c:orientation val="minMax"/>
        </c:scaling>
        <c:delete val="0"/>
        <c:axPos val="l"/>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1" dirty="0">
                    <a:solidFill>
                      <a:schemeClr val="bg1"/>
                    </a:solidFill>
                  </a:rPr>
                  <a:t>Food &amp; Drink</a:t>
                </a:r>
              </a:p>
            </c:rich>
          </c:tx>
          <c:layout>
            <c:manualLayout>
              <c:xMode val="edge"/>
              <c:yMode val="edge"/>
              <c:x val="1.1997911040874522E-3"/>
              <c:y val="0.4172531299339197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zh-CN"/>
          </a:p>
        </c:txPr>
        <c:crossAx val="1288102624"/>
        <c:crosses val="autoZero"/>
        <c:auto val="1"/>
        <c:lblAlgn val="ctr"/>
        <c:lblOffset val="100"/>
        <c:noMultiLvlLbl val="0"/>
      </c:catAx>
      <c:valAx>
        <c:axId val="128810262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800" b="1" dirty="0">
                    <a:solidFill>
                      <a:schemeClr val="bg1"/>
                    </a:solidFill>
                  </a:rPr>
                  <a:t>TF</a:t>
                </a:r>
                <a:r>
                  <a:rPr lang="en-US" altLang="zh-CN" sz="1800" b="1" dirty="0">
                    <a:solidFill>
                      <a:schemeClr val="bg1"/>
                    </a:solidFill>
                  </a:rPr>
                  <a:t>-</a:t>
                </a:r>
                <a:r>
                  <a:rPr lang="en-US" sz="1800" b="1" dirty="0">
                    <a:solidFill>
                      <a:schemeClr val="bg1"/>
                    </a:solidFill>
                  </a:rPr>
                  <a:t>IDF Value</a:t>
                </a:r>
              </a:p>
            </c:rich>
          </c:tx>
          <c:layout>
            <c:manualLayout>
              <c:xMode val="edge"/>
              <c:yMode val="edge"/>
              <c:x val="0.47590621368577812"/>
              <c:y val="0.93753740424071286"/>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zh-CN"/>
          </a:p>
        </c:txPr>
        <c:crossAx val="204636992"/>
        <c:crosses val="autoZero"/>
        <c:crossBetween val="between"/>
      </c:valAx>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50800" dist="50800" dir="5400000" algn="ctr" rotWithShape="0">
            <a:srgbClr val="000000"/>
          </a:outerShdw>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2000" dirty="0">
                <a:solidFill>
                  <a:schemeClr val="bg1"/>
                </a:solidFill>
              </a:rPr>
              <a:t>Services Recommended of Seafood Restaurants</a:t>
            </a:r>
          </a:p>
        </c:rich>
      </c:tx>
      <c:layout>
        <c:manualLayout>
          <c:xMode val="edge"/>
          <c:yMode val="edge"/>
          <c:x val="0.16172978987997749"/>
          <c:y val="2.1378061606440221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autoTitleDeleted val="0"/>
    <c:plotArea>
      <c:layout>
        <c:manualLayout>
          <c:layoutTarget val="inner"/>
          <c:xMode val="edge"/>
          <c:yMode val="edge"/>
          <c:x val="0.18330364358298087"/>
          <c:y val="0.23217366014522417"/>
          <c:w val="0.68151788309670314"/>
          <c:h val="0.54127782098285371"/>
        </c:manualLayout>
      </c:layout>
      <c:barChart>
        <c:barDir val="col"/>
        <c:grouping val="clustered"/>
        <c:varyColors val="0"/>
        <c:ser>
          <c:idx val="0"/>
          <c:order val="0"/>
          <c:tx>
            <c:strRef>
              <c:f>Seafood!$E$1</c:f>
              <c:strCache>
                <c:ptCount val="1"/>
                <c:pt idx="0">
                  <c:v>TFIDF</c:v>
                </c:pt>
              </c:strCache>
            </c:strRef>
          </c:tx>
          <c:spPr>
            <a:solidFill>
              <a:srgbClr val="EA3F33"/>
            </a:solidFill>
            <a:ln>
              <a:noFill/>
            </a:ln>
            <a:effectLst/>
          </c:spPr>
          <c:invertIfNegative val="0"/>
          <c:cat>
            <c:strRef>
              <c:f>Seafood!$D$2:$D$4</c:f>
              <c:strCache>
                <c:ptCount val="3"/>
                <c:pt idx="0">
                  <c:v>signature tasting menu</c:v>
                </c:pt>
                <c:pt idx="1">
                  <c:v>seasonal tasting menu</c:v>
                </c:pt>
                <c:pt idx="2">
                  <c:v>complimentary dish from the chef</c:v>
                </c:pt>
              </c:strCache>
            </c:strRef>
          </c:cat>
          <c:val>
            <c:numRef>
              <c:f>Seafood!$E$2:$E$4</c:f>
              <c:numCache>
                <c:formatCode>General</c:formatCode>
                <c:ptCount val="3"/>
                <c:pt idx="0">
                  <c:v>0.18035648300000001</c:v>
                </c:pt>
                <c:pt idx="1">
                  <c:v>0.17630636299999999</c:v>
                </c:pt>
                <c:pt idx="2">
                  <c:v>0.135662861</c:v>
                </c:pt>
              </c:numCache>
            </c:numRef>
          </c:val>
          <c:extLst>
            <c:ext xmlns:c16="http://schemas.microsoft.com/office/drawing/2014/chart" uri="{C3380CC4-5D6E-409C-BE32-E72D297353CC}">
              <c16:uniqueId val="{00000000-973D-4DC1-92A8-1453C16206E1}"/>
            </c:ext>
          </c:extLst>
        </c:ser>
        <c:dLbls>
          <c:showLegendKey val="0"/>
          <c:showVal val="0"/>
          <c:showCatName val="0"/>
          <c:showSerName val="0"/>
          <c:showPercent val="0"/>
          <c:showBubbleSize val="0"/>
        </c:dLbls>
        <c:gapWidth val="170"/>
        <c:overlap val="-24"/>
        <c:axId val="1283221136"/>
        <c:axId val="1288100544"/>
      </c:barChart>
      <c:catAx>
        <c:axId val="1283221136"/>
        <c:scaling>
          <c:orientation val="minMax"/>
        </c:scaling>
        <c:delete val="0"/>
        <c:axPos val="b"/>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800" dirty="0">
                    <a:solidFill>
                      <a:schemeClr val="bg1"/>
                    </a:solidFill>
                  </a:rPr>
                  <a:t>Services</a:t>
                </a:r>
                <a:endParaRPr lang="en-US" sz="1600" dirty="0">
                  <a:solidFill>
                    <a:schemeClr val="bg1"/>
                  </a:solidFill>
                </a:endParaRPr>
              </a:p>
            </c:rich>
          </c:tx>
          <c:layout>
            <c:manualLayout>
              <c:xMode val="edge"/>
              <c:yMode val="edge"/>
              <c:x val="0.40225743562739602"/>
              <c:y val="0.90823270793985855"/>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crossAx val="1288100544"/>
        <c:crosses val="autoZero"/>
        <c:auto val="1"/>
        <c:lblAlgn val="ctr"/>
        <c:lblOffset val="100"/>
        <c:noMultiLvlLbl val="0"/>
      </c:catAx>
      <c:valAx>
        <c:axId val="1288100544"/>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sz="1800" dirty="0">
                    <a:solidFill>
                      <a:schemeClr val="bg1"/>
                    </a:solidFill>
                  </a:rPr>
                  <a:t>TF-IDF</a:t>
                </a:r>
                <a:r>
                  <a:rPr lang="en-US" sz="1800" baseline="0" dirty="0">
                    <a:solidFill>
                      <a:schemeClr val="bg1"/>
                    </a:solidFill>
                  </a:rPr>
                  <a:t> Value</a:t>
                </a:r>
                <a:endParaRPr lang="en-US" sz="1800" dirty="0">
                  <a:solidFill>
                    <a:schemeClr val="bg1"/>
                  </a:solidFill>
                </a:endParaRPr>
              </a:p>
            </c:rich>
          </c:tx>
          <c:layout>
            <c:manualLayout>
              <c:xMode val="edge"/>
              <c:yMode val="edge"/>
              <c:x val="0"/>
              <c:y val="0.3206742197784061"/>
            </c:manualLayout>
          </c:layout>
          <c:overlay val="0"/>
          <c:spPr>
            <a:noFill/>
            <a:ln>
              <a:noFill/>
            </a:ln>
            <a:effectLst/>
          </c:spPr>
          <c:txPr>
            <a:bodyPr rot="-540000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crossAx val="1283221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prstClr val="black">
                    <a:lumMod val="65000"/>
                    <a:lumOff val="35000"/>
                  </a:prstClr>
                </a:solidFill>
                <a:latin typeface="+mn-lt"/>
                <a:ea typeface="+mn-ea"/>
                <a:cs typeface="+mn-cs"/>
              </a:defRPr>
            </a:pPr>
            <a:r>
              <a:rPr lang="en-US" sz="2400" b="1" i="0" u="none" strike="noStrike" kern="1200" spc="0" baseline="0" dirty="0">
                <a:solidFill>
                  <a:schemeClr val="bg1"/>
                </a:solidFill>
                <a:latin typeface="+mn-lt"/>
                <a:ea typeface="+mn-ea"/>
                <a:cs typeface="+mn-cs"/>
              </a:rPr>
              <a:t>TOP 15 Popular Food &amp; Drink of Bars</a:t>
            </a:r>
          </a:p>
        </c:rich>
      </c:tx>
      <c:layout>
        <c:manualLayout>
          <c:xMode val="edge"/>
          <c:yMode val="edge"/>
          <c:x val="0.3059100149209863"/>
          <c:y val="2.1908853419419984E-2"/>
        </c:manualLayout>
      </c:layout>
      <c:overlay val="0"/>
      <c:spPr>
        <a:noFill/>
        <a:ln>
          <a:noFill/>
        </a:ln>
        <a:effectLst/>
      </c:spPr>
      <c:txPr>
        <a:bodyPr rot="0" spcFirstLastPara="1" vertOverflow="ellipsis" vert="horz" wrap="square" anchor="ctr" anchorCtr="1"/>
        <a:lstStyle/>
        <a:p>
          <a:pPr algn="ctr" rtl="0">
            <a:defRPr sz="1862" b="0" i="0" u="none" strike="noStrike" kern="1200" spc="0" baseline="0">
              <a:solidFill>
                <a:prstClr val="black">
                  <a:lumMod val="65000"/>
                  <a:lumOff val="35000"/>
                </a:prstClr>
              </a:solidFill>
              <a:latin typeface="+mn-lt"/>
              <a:ea typeface="+mn-ea"/>
              <a:cs typeface="+mn-cs"/>
            </a:defRPr>
          </a:pPr>
          <a:endParaRPr lang="zh-CN"/>
        </a:p>
      </c:txPr>
    </c:title>
    <c:autoTitleDeleted val="0"/>
    <c:plotArea>
      <c:layout/>
      <c:barChart>
        <c:barDir val="bar"/>
        <c:grouping val="clustered"/>
        <c:varyColors val="0"/>
        <c:ser>
          <c:idx val="0"/>
          <c:order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invertIfNegative val="0"/>
          <c:cat>
            <c:strRef>
              <c:f>Bars!$A$2:$A$16</c:f>
              <c:strCache>
                <c:ptCount val="15"/>
                <c:pt idx="0">
                  <c:v>Rain drop cake</c:v>
                </c:pt>
                <c:pt idx="1">
                  <c:v>Tuna tartare</c:v>
                </c:pt>
                <c:pt idx="2">
                  <c:v>BBQ pork slider</c:v>
                </c:pt>
                <c:pt idx="3">
                  <c:v>Bread and butter</c:v>
                </c:pt>
                <c:pt idx="4">
                  <c:v>Fish and chip</c:v>
                </c:pt>
                <c:pt idx="5">
                  <c:v>Fried oreo</c:v>
                </c:pt>
                <c:pt idx="6">
                  <c:v>Boba tea</c:v>
                </c:pt>
                <c:pt idx="7">
                  <c:v>Chocolate croissant</c:v>
                </c:pt>
                <c:pt idx="8">
                  <c:v>Roll with rice</c:v>
                </c:pt>
                <c:pt idx="9">
                  <c:v>Korean fried chicken</c:v>
                </c:pt>
                <c:pt idx="10">
                  <c:v>Meat combo</c:v>
                </c:pt>
                <c:pt idx="11">
                  <c:v>Sea bass miso</c:v>
                </c:pt>
                <c:pt idx="12">
                  <c:v>Bacon wrapped date</c:v>
                </c:pt>
                <c:pt idx="13">
                  <c:v>Yellowtail with jalapeno</c:v>
                </c:pt>
                <c:pt idx="14">
                  <c:v>Tiramisu</c:v>
                </c:pt>
              </c:strCache>
            </c:strRef>
          </c:cat>
          <c:val>
            <c:numRef>
              <c:f>Bars!$B$2:$B$16</c:f>
              <c:numCache>
                <c:formatCode>General</c:formatCode>
                <c:ptCount val="15"/>
                <c:pt idx="0">
                  <c:v>0.12774433600000001</c:v>
                </c:pt>
                <c:pt idx="1">
                  <c:v>0.135268851</c:v>
                </c:pt>
                <c:pt idx="2">
                  <c:v>0.14855548800000001</c:v>
                </c:pt>
                <c:pt idx="3">
                  <c:v>0.14908322900000001</c:v>
                </c:pt>
                <c:pt idx="4">
                  <c:v>0.149355459</c:v>
                </c:pt>
                <c:pt idx="5">
                  <c:v>0.157851198</c:v>
                </c:pt>
                <c:pt idx="6">
                  <c:v>0.15808988400000001</c:v>
                </c:pt>
                <c:pt idx="7">
                  <c:v>0.15811365899999999</c:v>
                </c:pt>
                <c:pt idx="8">
                  <c:v>0.15838717399999999</c:v>
                </c:pt>
                <c:pt idx="9">
                  <c:v>0.16059242600000001</c:v>
                </c:pt>
                <c:pt idx="10">
                  <c:v>0.16164120300000001</c:v>
                </c:pt>
                <c:pt idx="11">
                  <c:v>0.165674445</c:v>
                </c:pt>
                <c:pt idx="12">
                  <c:v>0.16771930800000001</c:v>
                </c:pt>
                <c:pt idx="13">
                  <c:v>0.23674590000000001</c:v>
                </c:pt>
                <c:pt idx="14">
                  <c:v>0.26429438900000002</c:v>
                </c:pt>
              </c:numCache>
            </c:numRef>
          </c:val>
          <c:extLst>
            <c:ext xmlns:c16="http://schemas.microsoft.com/office/drawing/2014/chart" uri="{C3380CC4-5D6E-409C-BE32-E72D297353CC}">
              <c16:uniqueId val="{00000000-B8A8-4A58-8021-59C3D6E46A79}"/>
            </c:ext>
          </c:extLst>
        </c:ser>
        <c:dLbls>
          <c:showLegendKey val="0"/>
          <c:showVal val="0"/>
          <c:showCatName val="0"/>
          <c:showSerName val="0"/>
          <c:showPercent val="0"/>
          <c:showBubbleSize val="0"/>
        </c:dLbls>
        <c:gapWidth val="75"/>
        <c:axId val="1432104464"/>
        <c:axId val="1226918736"/>
      </c:barChart>
      <c:catAx>
        <c:axId val="1432104464"/>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i="0" u="none" strike="noStrike" kern="1200" baseline="0" dirty="0">
                    <a:solidFill>
                      <a:schemeClr val="bg1"/>
                    </a:solidFill>
                    <a:latin typeface="+mn-lt"/>
                    <a:ea typeface="+mn-ea"/>
                    <a:cs typeface="+mn-cs"/>
                  </a:rPr>
                  <a:t>Food</a:t>
                </a:r>
                <a:r>
                  <a:rPr lang="en-US" sz="1800" dirty="0">
                    <a:solidFill>
                      <a:schemeClr val="bg1"/>
                    </a:solidFill>
                  </a:rPr>
                  <a:t> </a:t>
                </a:r>
                <a:r>
                  <a:rPr lang="en-US" sz="1800" b="1" i="0" u="none" strike="noStrike" kern="1200" baseline="0" dirty="0">
                    <a:solidFill>
                      <a:schemeClr val="bg1"/>
                    </a:solidFill>
                    <a:latin typeface="+mn-lt"/>
                    <a:ea typeface="+mn-ea"/>
                    <a:cs typeface="+mn-cs"/>
                  </a:rPr>
                  <a:t>&amp;</a:t>
                </a:r>
                <a:r>
                  <a:rPr lang="en-US" sz="1800" dirty="0">
                    <a:solidFill>
                      <a:schemeClr val="bg1"/>
                    </a:solidFill>
                  </a:rPr>
                  <a:t> </a:t>
                </a:r>
                <a:r>
                  <a:rPr lang="en-US" sz="1800" b="1" i="0" u="none" strike="noStrike" kern="1200" baseline="0" dirty="0">
                    <a:solidFill>
                      <a:schemeClr val="bg1"/>
                    </a:solidFill>
                    <a:latin typeface="+mn-lt"/>
                    <a:ea typeface="+mn-ea"/>
                    <a:cs typeface="+mn-cs"/>
                  </a:rPr>
                  <a:t>Drink</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zh-CN"/>
          </a:p>
        </c:txPr>
        <c:crossAx val="1226918736"/>
        <c:crosses val="autoZero"/>
        <c:auto val="1"/>
        <c:lblAlgn val="ctr"/>
        <c:lblOffset val="100"/>
        <c:noMultiLvlLbl val="0"/>
      </c:catAx>
      <c:valAx>
        <c:axId val="12269187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i="0" u="none" strike="noStrike" kern="1200" baseline="0" dirty="0">
                    <a:solidFill>
                      <a:schemeClr val="bg1"/>
                    </a:solidFill>
                    <a:latin typeface="+mn-lt"/>
                    <a:ea typeface="+mn-ea"/>
                    <a:cs typeface="+mn-cs"/>
                  </a:rPr>
                  <a:t>TF-IDF</a:t>
                </a:r>
                <a:r>
                  <a:rPr lang="en-US" sz="1050" dirty="0">
                    <a:solidFill>
                      <a:schemeClr val="bg1"/>
                    </a:solidFill>
                  </a:rPr>
                  <a:t> </a:t>
                </a:r>
                <a:r>
                  <a:rPr lang="en-US" sz="1800" b="1" i="0" u="none" strike="noStrike" kern="1200" baseline="0" dirty="0">
                    <a:solidFill>
                      <a:schemeClr val="bg1"/>
                    </a:solidFill>
                    <a:latin typeface="+mn-lt"/>
                    <a:ea typeface="+mn-ea"/>
                    <a:cs typeface="+mn-cs"/>
                  </a:rPr>
                  <a:t>Value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zh-CN"/>
          </a:p>
        </c:txPr>
        <c:crossAx val="1432104464"/>
        <c:crosses val="autoZero"/>
        <c:crossBetween val="between"/>
      </c:valAx>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0" baseline="0">
                <a:solidFill>
                  <a:srgbClr val="44546A"/>
                </a:solidFill>
                <a:latin typeface="+mn-lt"/>
                <a:ea typeface="+mn-ea"/>
                <a:cs typeface="+mn-cs"/>
              </a:defRPr>
            </a:pPr>
            <a:r>
              <a:rPr lang="en-US" sz="2200" b="1" i="0" u="none" strike="noStrike" kern="1200" baseline="0" dirty="0">
                <a:solidFill>
                  <a:schemeClr val="bg1"/>
                </a:solidFill>
                <a:latin typeface="+mn-lt"/>
                <a:ea typeface="+mn-ea"/>
                <a:cs typeface="+mn-cs"/>
              </a:rPr>
              <a:t>Services Recommended of Bars</a:t>
            </a:r>
          </a:p>
        </c:rich>
      </c:tx>
      <c:layout>
        <c:manualLayout>
          <c:xMode val="edge"/>
          <c:yMode val="edge"/>
          <c:x val="0.11872254434191999"/>
          <c:y val="1.873113635521979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0" baseline="0">
              <a:solidFill>
                <a:srgbClr val="44546A"/>
              </a:solidFill>
              <a:latin typeface="+mn-lt"/>
              <a:ea typeface="+mn-ea"/>
              <a:cs typeface="+mn-cs"/>
            </a:defRPr>
          </a:pPr>
          <a:endParaRPr lang="zh-CN"/>
        </a:p>
      </c:txPr>
    </c:title>
    <c:autoTitleDeleted val="0"/>
    <c:plotArea>
      <c:layout>
        <c:manualLayout>
          <c:layoutTarget val="inner"/>
          <c:xMode val="edge"/>
          <c:yMode val="edge"/>
          <c:x val="0.18580349180421393"/>
          <c:y val="0.20527956384475798"/>
          <c:w val="0.62038095617003519"/>
          <c:h val="0.56701656991815719"/>
        </c:manualLayout>
      </c:layout>
      <c:barChart>
        <c:barDir val="col"/>
        <c:grouping val="clustered"/>
        <c:varyColors val="0"/>
        <c:ser>
          <c:idx val="0"/>
          <c:order val="0"/>
          <c:tx>
            <c:strRef>
              <c:f>Bars!$E$1</c:f>
              <c:strCache>
                <c:ptCount val="1"/>
                <c:pt idx="0">
                  <c:v>TFIDF</c:v>
                </c:pt>
              </c:strCache>
            </c:strRef>
          </c:tx>
          <c:spPr>
            <a:solidFill>
              <a:srgbClr val="EA3F33"/>
            </a:solidFill>
            <a:ln>
              <a:noFill/>
            </a:ln>
            <a:effectLst/>
          </c:spPr>
          <c:invertIfNegative val="0"/>
          <c:cat>
            <c:strRef>
              <c:f>Bars!$D$2:$D$5</c:f>
              <c:strCache>
                <c:ptCount val="4"/>
                <c:pt idx="0">
                  <c:v>Ice cream challenge</c:v>
                </c:pt>
                <c:pt idx="1">
                  <c:v>Grill and guitar</c:v>
                </c:pt>
                <c:pt idx="2">
                  <c:v>Lobby bar</c:v>
                </c:pt>
                <c:pt idx="3">
                  <c:v>Hip Hop floor</c:v>
                </c:pt>
              </c:strCache>
            </c:strRef>
          </c:cat>
          <c:val>
            <c:numRef>
              <c:f>Bars!$E$2:$E$5</c:f>
              <c:numCache>
                <c:formatCode>General</c:formatCode>
                <c:ptCount val="4"/>
                <c:pt idx="0">
                  <c:v>0.19341847700000001</c:v>
                </c:pt>
                <c:pt idx="1">
                  <c:v>0.15950210300000001</c:v>
                </c:pt>
                <c:pt idx="2">
                  <c:v>0.13962027799999999</c:v>
                </c:pt>
                <c:pt idx="3">
                  <c:v>0.137056383</c:v>
                </c:pt>
              </c:numCache>
            </c:numRef>
          </c:val>
          <c:extLst>
            <c:ext xmlns:c16="http://schemas.microsoft.com/office/drawing/2014/chart" uri="{C3380CC4-5D6E-409C-BE32-E72D297353CC}">
              <c16:uniqueId val="{00000000-CCF9-40A3-BC2D-D9A8E1FFE6EA}"/>
            </c:ext>
          </c:extLst>
        </c:ser>
        <c:dLbls>
          <c:showLegendKey val="0"/>
          <c:showVal val="0"/>
          <c:showCatName val="0"/>
          <c:showSerName val="0"/>
          <c:showPercent val="0"/>
          <c:showBubbleSize val="0"/>
        </c:dLbls>
        <c:gapWidth val="219"/>
        <c:overlap val="-27"/>
        <c:axId val="1235490288"/>
        <c:axId val="1279480384"/>
      </c:barChart>
      <c:catAx>
        <c:axId val="12354902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dirty="0">
                    <a:solidFill>
                      <a:schemeClr val="bg1"/>
                    </a:solidFill>
                  </a:rPr>
                  <a:t>Services</a:t>
                </a:r>
              </a:p>
            </c:rich>
          </c:tx>
          <c:layout>
            <c:manualLayout>
              <c:xMode val="edge"/>
              <c:yMode val="edge"/>
              <c:x val="0.46748540702684688"/>
              <c:y val="0.897209627171055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crossAx val="1279480384"/>
        <c:crosses val="autoZero"/>
        <c:auto val="1"/>
        <c:lblAlgn val="ctr"/>
        <c:lblOffset val="100"/>
        <c:noMultiLvlLbl val="0"/>
      </c:catAx>
      <c:valAx>
        <c:axId val="12794803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800" b="1" dirty="0">
                    <a:solidFill>
                      <a:schemeClr val="bg1"/>
                    </a:solidFill>
                    <a:latin typeface="+mn-lt"/>
                  </a:rPr>
                  <a:t>TF-IDF Value</a:t>
                </a:r>
              </a:p>
            </c:rich>
          </c:tx>
          <c:layout>
            <c:manualLayout>
              <c:xMode val="edge"/>
              <c:yMode val="edge"/>
              <c:x val="2.86004257785171E-2"/>
              <c:y val="0.3501448334444320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crossAx val="1235490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solidFill>
                  <a:prstClr val="black">
                    <a:lumMod val="65000"/>
                    <a:lumOff val="35000"/>
                  </a:prstClr>
                </a:solidFill>
                <a:latin typeface="+mn-lt"/>
                <a:ea typeface="+mn-ea"/>
                <a:cs typeface="+mn-cs"/>
              </a:defRPr>
            </a:pPr>
            <a:r>
              <a:rPr lang="en-US" altLang="zh-CN" sz="2400" b="1" i="0" u="none" strike="noStrike" kern="1200" spc="0" baseline="0" dirty="0">
                <a:solidFill>
                  <a:schemeClr val="bg1"/>
                </a:solidFill>
                <a:latin typeface="+mn-lt"/>
                <a:ea typeface="+mn-ea"/>
                <a:cs typeface="+mn-cs"/>
              </a:rPr>
              <a:t>Top Food &amp; Drinks of Japanese Restaurant </a:t>
            </a:r>
          </a:p>
        </c:rich>
      </c:tx>
      <c:overlay val="0"/>
      <c:spPr>
        <a:noFill/>
        <a:ln>
          <a:noFill/>
        </a:ln>
        <a:effectLst/>
      </c:spPr>
      <c:txPr>
        <a:bodyPr rot="0" spcFirstLastPara="1" vertOverflow="ellipsis" vert="horz" wrap="square" anchor="ctr" anchorCtr="1"/>
        <a:lstStyle/>
        <a:p>
          <a:pPr algn="ctr" rtl="0">
            <a:defRPr sz="1862" b="0" i="0" u="none" strike="noStrike" kern="1200" spc="0" baseline="0">
              <a:solidFill>
                <a:prstClr val="black">
                  <a:lumMod val="65000"/>
                  <a:lumOff val="35000"/>
                </a:prstClr>
              </a:solidFill>
              <a:latin typeface="+mn-lt"/>
              <a:ea typeface="+mn-ea"/>
              <a:cs typeface="+mn-cs"/>
            </a:defRPr>
          </a:pPr>
          <a:endParaRPr lang="zh-CN"/>
        </a:p>
      </c:txPr>
    </c:title>
    <c:autoTitleDeleted val="0"/>
    <c:plotArea>
      <c:layout/>
      <c:barChart>
        <c:barDir val="bar"/>
        <c:grouping val="clustered"/>
        <c:varyColors val="0"/>
        <c:ser>
          <c:idx val="0"/>
          <c:order val="0"/>
          <c:tx>
            <c:strRef>
              <c:f>Sheet2!$B$1</c:f>
              <c:strCache>
                <c:ptCount val="1"/>
                <c:pt idx="0">
                  <c:v>TF / DF Value</c:v>
                </c:pt>
              </c:strCache>
            </c:strRef>
          </c:tx>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invertIfNegative val="0"/>
          <c:dPt>
            <c:idx val="0"/>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01-E5D7-7449-BF4E-FD7BCFE28C6E}"/>
              </c:ext>
            </c:extLst>
          </c:dPt>
          <c:dPt>
            <c:idx val="1"/>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03-E5D7-7449-BF4E-FD7BCFE28C6E}"/>
              </c:ext>
            </c:extLst>
          </c:dPt>
          <c:dPt>
            <c:idx val="2"/>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05-E5D7-7449-BF4E-FD7BCFE28C6E}"/>
              </c:ext>
            </c:extLst>
          </c:dPt>
          <c:dPt>
            <c:idx val="3"/>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07-E5D7-7449-BF4E-FD7BCFE28C6E}"/>
              </c:ext>
            </c:extLst>
          </c:dPt>
          <c:dPt>
            <c:idx val="4"/>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09-E5D7-7449-BF4E-FD7BCFE28C6E}"/>
              </c:ext>
            </c:extLst>
          </c:dPt>
          <c:dPt>
            <c:idx val="5"/>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0B-E5D7-7449-BF4E-FD7BCFE28C6E}"/>
              </c:ext>
            </c:extLst>
          </c:dPt>
          <c:dPt>
            <c:idx val="6"/>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0D-E5D7-7449-BF4E-FD7BCFE28C6E}"/>
              </c:ext>
            </c:extLst>
          </c:dPt>
          <c:dPt>
            <c:idx val="7"/>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0F-E5D7-7449-BF4E-FD7BCFE28C6E}"/>
              </c:ext>
            </c:extLst>
          </c:dPt>
          <c:dPt>
            <c:idx val="8"/>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11-E5D7-7449-BF4E-FD7BCFE28C6E}"/>
              </c:ext>
            </c:extLst>
          </c:dPt>
          <c:dPt>
            <c:idx val="9"/>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13-E5D7-7449-BF4E-FD7BCFE28C6E}"/>
              </c:ext>
            </c:extLst>
          </c:dPt>
          <c:dPt>
            <c:idx val="10"/>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15-E5D7-7449-BF4E-FD7BCFE28C6E}"/>
              </c:ext>
            </c:extLst>
          </c:dPt>
          <c:dPt>
            <c:idx val="11"/>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17-E5D7-7449-BF4E-FD7BCFE28C6E}"/>
              </c:ext>
            </c:extLst>
          </c:dPt>
          <c:dPt>
            <c:idx val="12"/>
            <c:invertIfNegative val="0"/>
            <c:bubble3D val="0"/>
            <c:spPr>
              <a:gradFill>
                <a:gsLst>
                  <a:gs pos="0">
                    <a:srgbClr val="BF2519"/>
                  </a:gs>
                  <a:gs pos="75000">
                    <a:srgbClr val="FF0000"/>
                  </a:gs>
                  <a:gs pos="95000">
                    <a:schemeClr val="accent1">
                      <a:lumMod val="45000"/>
                      <a:lumOff val="55000"/>
                    </a:schemeClr>
                  </a:gs>
                  <a:gs pos="7000">
                    <a:schemeClr val="accent1">
                      <a:lumMod val="30000"/>
                      <a:lumOff val="70000"/>
                    </a:schemeClr>
                  </a:gs>
                </a:gsLst>
                <a:lin ang="5400000" scaled="1"/>
              </a:gradFill>
              <a:ln>
                <a:noFill/>
              </a:ln>
              <a:effectLst/>
            </c:spPr>
            <c:extLst>
              <c:ext xmlns:c16="http://schemas.microsoft.com/office/drawing/2014/chart" uri="{C3380CC4-5D6E-409C-BE32-E72D297353CC}">
                <c16:uniqueId val="{00000019-E5D7-7449-BF4E-FD7BCFE28C6E}"/>
              </c:ext>
            </c:extLst>
          </c:dPt>
          <c:cat>
            <c:strRef>
              <c:f>Sheet2!$A$2:$A$14</c:f>
              <c:strCache>
                <c:ptCount val="13"/>
                <c:pt idx="0">
                  <c:v>great ramen totally authentic</c:v>
                </c:pt>
                <c:pt idx="1">
                  <c:v>the gyoza fantastic</c:v>
                </c:pt>
                <c:pt idx="2">
                  <c:v>sushi and kirin beer</c:v>
                </c:pt>
                <c:pt idx="3">
                  <c:v>amazing food regular spot</c:v>
                </c:pt>
                <c:pt idx="4">
                  <c:v> inexpensive delicious</c:v>
                </c:pt>
                <c:pt idx="5">
                  <c:v>lobster roll amazing</c:v>
                </c:pt>
                <c:pt idx="6">
                  <c:v>excellent very fresh sushi</c:v>
                </c:pt>
                <c:pt idx="7">
                  <c:v>super resto copieuses</c:v>
                </c:pt>
                <c:pt idx="8">
                  <c:v>sushi definitely coming back</c:v>
                </c:pt>
                <c:pt idx="9">
                  <c:v>the tum happy hour</c:v>
                </c:pt>
                <c:pt idx="10">
                  <c:v>drink are awesome</c:v>
                </c:pt>
                <c:pt idx="11">
                  <c:v>spicy soup delicious</c:v>
                </c:pt>
                <c:pt idx="12">
                  <c:v>favorite sushi place</c:v>
                </c:pt>
              </c:strCache>
            </c:strRef>
          </c:cat>
          <c:val>
            <c:numRef>
              <c:f>Sheet2!$B$2:$B$14</c:f>
              <c:numCache>
                <c:formatCode>General</c:formatCode>
                <c:ptCount val="13"/>
                <c:pt idx="0">
                  <c:v>0.30919928547014458</c:v>
                </c:pt>
                <c:pt idx="1">
                  <c:v>0.30919928547014458</c:v>
                </c:pt>
                <c:pt idx="2">
                  <c:v>0.30987442827013212</c:v>
                </c:pt>
                <c:pt idx="3">
                  <c:v>0.31159067714493027</c:v>
                </c:pt>
                <c:pt idx="4">
                  <c:v>0.3121611739555698</c:v>
                </c:pt>
                <c:pt idx="5">
                  <c:v>0.3173255016915501</c:v>
                </c:pt>
                <c:pt idx="6">
                  <c:v>0.3173255016915501</c:v>
                </c:pt>
                <c:pt idx="7">
                  <c:v>0.33333333333333343</c:v>
                </c:pt>
                <c:pt idx="8">
                  <c:v>0.33509428530045882</c:v>
                </c:pt>
                <c:pt idx="9">
                  <c:v>0.33885841468562988</c:v>
                </c:pt>
                <c:pt idx="10">
                  <c:v>0.34166732440657233</c:v>
                </c:pt>
                <c:pt idx="11">
                  <c:v>0.38409529590491281</c:v>
                </c:pt>
                <c:pt idx="12">
                  <c:v>0.66531878048263737</c:v>
                </c:pt>
              </c:numCache>
            </c:numRef>
          </c:val>
          <c:extLst>
            <c:ext xmlns:c16="http://schemas.microsoft.com/office/drawing/2014/chart" uri="{C3380CC4-5D6E-409C-BE32-E72D297353CC}">
              <c16:uniqueId val="{0000001A-E5D7-7449-BF4E-FD7BCFE28C6E}"/>
            </c:ext>
          </c:extLst>
        </c:ser>
        <c:dLbls>
          <c:showLegendKey val="0"/>
          <c:showVal val="0"/>
          <c:showCatName val="0"/>
          <c:showSerName val="0"/>
          <c:showPercent val="0"/>
          <c:showBubbleSize val="0"/>
        </c:dLbls>
        <c:gapWidth val="75"/>
        <c:axId val="962058143"/>
        <c:axId val="1063953103"/>
      </c:barChart>
      <c:catAx>
        <c:axId val="96205814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ltLang="zh-CN" sz="1800" b="1" dirty="0">
                    <a:solidFill>
                      <a:schemeClr val="bg1"/>
                    </a:solidFill>
                  </a:rPr>
                  <a:t>Food</a:t>
                </a:r>
                <a:r>
                  <a:rPr lang="en-US" altLang="zh-CN" sz="1800" b="1" baseline="0" dirty="0">
                    <a:solidFill>
                      <a:schemeClr val="bg1"/>
                    </a:solidFill>
                  </a:rPr>
                  <a:t> &amp; Drinks</a:t>
                </a:r>
                <a:endParaRPr lang="zh-CN" altLang="en-US" sz="1800" b="1" dirty="0">
                  <a:solidFill>
                    <a:schemeClr val="bg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zh-CN"/>
          </a:p>
        </c:txPr>
        <c:crossAx val="1063953103"/>
        <c:crosses val="autoZero"/>
        <c:auto val="1"/>
        <c:lblAlgn val="ctr"/>
        <c:lblOffset val="100"/>
        <c:noMultiLvlLbl val="0"/>
      </c:catAx>
      <c:valAx>
        <c:axId val="106395310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altLang="zh-CN" sz="1800" b="1" dirty="0">
                    <a:solidFill>
                      <a:schemeClr val="bg1"/>
                    </a:solidFill>
                  </a:rPr>
                  <a:t>TF-IDF</a:t>
                </a:r>
                <a:r>
                  <a:rPr lang="zh-CN" altLang="en-US" sz="1800" b="1" baseline="0" dirty="0">
                    <a:solidFill>
                      <a:schemeClr val="bg1"/>
                    </a:solidFill>
                  </a:rPr>
                  <a:t> </a:t>
                </a:r>
                <a:r>
                  <a:rPr lang="en-US" altLang="zh-CN" sz="1800" b="1" baseline="0" dirty="0">
                    <a:solidFill>
                      <a:schemeClr val="bg1"/>
                    </a:solidFill>
                  </a:rPr>
                  <a:t>Value</a:t>
                </a:r>
                <a:endParaRPr lang="zh-CN" altLang="en-US" sz="1800" b="1" dirty="0">
                  <a:solidFill>
                    <a:schemeClr val="bg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zh-CN"/>
          </a:p>
        </c:txPr>
        <c:crossAx val="962058143"/>
        <c:crosses val="autoZero"/>
        <c:crossBetween val="between"/>
      </c:valAx>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plotArea>
    <c:plotVisOnly val="1"/>
    <c:dispBlanksAs val="gap"/>
    <c:showDLblsOverMax val="0"/>
  </c:chart>
  <c:spPr>
    <a:solidFill>
      <a:srgbClr val="231F20"/>
    </a:solidFill>
    <a:ln w="9525" cap="flat" cmpd="sng" algn="ctr">
      <a:noFill/>
      <a:round/>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0" baseline="0">
                <a:solidFill>
                  <a:srgbClr val="44546A"/>
                </a:solidFill>
                <a:latin typeface="+mn-lt"/>
                <a:ea typeface="+mn-ea"/>
                <a:cs typeface="+mn-cs"/>
              </a:defRPr>
            </a:pPr>
            <a:r>
              <a:rPr lang="en-US" altLang="zh-CN" sz="2200" b="1" i="0" u="none" strike="noStrike" kern="1200" spc="0" baseline="0" dirty="0">
                <a:solidFill>
                  <a:schemeClr val="bg1"/>
                </a:solidFill>
                <a:latin typeface="+mn-lt"/>
                <a:ea typeface="+mn-ea"/>
                <a:cs typeface="+mn-cs"/>
              </a:rPr>
              <a:t>Recommended Services of  Japanese Restaurant </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spc="0" baseline="0">
              <a:solidFill>
                <a:srgbClr val="44546A"/>
              </a:solidFill>
              <a:latin typeface="+mn-lt"/>
              <a:ea typeface="+mn-ea"/>
              <a:cs typeface="+mn-cs"/>
            </a:defRPr>
          </a:pPr>
          <a:endParaRPr lang="zh-CN"/>
        </a:p>
      </c:txPr>
    </c:title>
    <c:autoTitleDeleted val="0"/>
    <c:plotArea>
      <c:layout>
        <c:manualLayout>
          <c:layoutTarget val="inner"/>
          <c:xMode val="edge"/>
          <c:yMode val="edge"/>
          <c:x val="0.14360779390023562"/>
          <c:y val="0.27030450013473456"/>
          <c:w val="0.84186316710411202"/>
          <c:h val="0.46097663718929255"/>
        </c:manualLayout>
      </c:layout>
      <c:barChart>
        <c:barDir val="col"/>
        <c:grouping val="clustered"/>
        <c:varyColors val="0"/>
        <c:ser>
          <c:idx val="0"/>
          <c:order val="0"/>
          <c:tx>
            <c:strRef>
              <c:f>Sheet2!$B$16</c:f>
              <c:strCache>
                <c:ptCount val="1"/>
                <c:pt idx="0">
                  <c:v>TF / DF Value</c:v>
                </c:pt>
              </c:strCache>
            </c:strRef>
          </c:tx>
          <c:spPr>
            <a:solidFill>
              <a:srgbClr val="EA3F33"/>
            </a:solidFill>
            <a:ln>
              <a:noFill/>
            </a:ln>
            <a:effectLst/>
          </c:spPr>
          <c:invertIfNegative val="0"/>
          <c:cat>
            <c:strRef>
              <c:f>Sheet2!$A$17:$A$21</c:f>
              <c:strCache>
                <c:ptCount val="5"/>
                <c:pt idx="0">
                  <c:v>usual buzzing atmosphere</c:v>
                </c:pt>
                <c:pt idx="1">
                  <c:v>staff are wonderful</c:v>
                </c:pt>
                <c:pt idx="2">
                  <c:v>place with friendly</c:v>
                </c:pt>
                <c:pt idx="3">
                  <c:v>parking longer free</c:v>
                </c:pt>
                <c:pt idx="4">
                  <c:v>affordable and great service</c:v>
                </c:pt>
              </c:strCache>
            </c:strRef>
          </c:cat>
          <c:val>
            <c:numRef>
              <c:f>Sheet2!$B$17:$B$21</c:f>
              <c:numCache>
                <c:formatCode>General</c:formatCode>
                <c:ptCount val="5"/>
                <c:pt idx="0">
                  <c:v>0.30987442827013212</c:v>
                </c:pt>
                <c:pt idx="1">
                  <c:v>0.31149502111238297</c:v>
                </c:pt>
                <c:pt idx="2">
                  <c:v>0.31230592601241669</c:v>
                </c:pt>
                <c:pt idx="3">
                  <c:v>0.33488842542600661</c:v>
                </c:pt>
                <c:pt idx="4">
                  <c:v>0.33688927688005621</c:v>
                </c:pt>
              </c:numCache>
            </c:numRef>
          </c:val>
          <c:extLst>
            <c:ext xmlns:c16="http://schemas.microsoft.com/office/drawing/2014/chart" uri="{C3380CC4-5D6E-409C-BE32-E72D297353CC}">
              <c16:uniqueId val="{00000000-F3C9-4E1E-A1BA-7989C566F98D}"/>
            </c:ext>
          </c:extLst>
        </c:ser>
        <c:dLbls>
          <c:showLegendKey val="0"/>
          <c:showVal val="0"/>
          <c:showCatName val="0"/>
          <c:showSerName val="0"/>
          <c:showPercent val="0"/>
          <c:showBubbleSize val="0"/>
        </c:dLbls>
        <c:gapWidth val="182"/>
        <c:axId val="1063992255"/>
        <c:axId val="1063993887"/>
      </c:barChart>
      <c:catAx>
        <c:axId val="1063992255"/>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ltLang="zh-CN" sz="1800" b="1" dirty="0">
                    <a:solidFill>
                      <a:schemeClr val="bg1"/>
                    </a:solidFill>
                  </a:rPr>
                  <a:t>Services Recommended</a:t>
                </a:r>
                <a:endParaRPr lang="zh-CN" altLang="en-US" sz="1800" b="1" dirty="0">
                  <a:solidFill>
                    <a:schemeClr val="bg1"/>
                  </a:solidFill>
                </a:endParaRP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zh-CN"/>
          </a:p>
        </c:txPr>
        <c:crossAx val="1063993887"/>
        <c:crosses val="autoZero"/>
        <c:auto val="1"/>
        <c:lblAlgn val="ctr"/>
        <c:lblOffset val="100"/>
        <c:noMultiLvlLbl val="0"/>
      </c:catAx>
      <c:valAx>
        <c:axId val="10639938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ltLang="zh-CN" sz="1800" b="1" dirty="0">
                    <a:solidFill>
                      <a:schemeClr val="bg1"/>
                    </a:solidFill>
                  </a:rPr>
                  <a:t>TF-IDF Value</a:t>
                </a:r>
                <a:endParaRPr lang="zh-CN" altLang="en-US" sz="1800" b="1" dirty="0">
                  <a:solidFill>
                    <a:schemeClr val="bg1"/>
                  </a:solidFill>
                </a:endParaRP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crossAx val="1063992255"/>
        <c:crosses val="autoZero"/>
        <c:crossBetween val="between"/>
      </c:valAx>
      <c:spPr>
        <a:noFill/>
        <a:ln>
          <a:noFill/>
        </a:ln>
        <a:effectLst/>
      </c:spPr>
    </c:plotArea>
    <c:plotVisOnly val="1"/>
    <c:dispBlanksAs val="gap"/>
    <c:showDLblsOverMax val="0"/>
  </c:chart>
  <c:spPr>
    <a:solidFill>
      <a:srgbClr val="231F20"/>
    </a:solidFill>
    <a:ln w="9525" cap="flat" cmpd="sng" algn="ctr">
      <a:noFill/>
      <a:round/>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1" i="0" u="none" strike="noStrike" kern="1200" cap="none" spc="0" baseline="0">
                <a:ln w="6600">
                  <a:solidFill>
                    <a:schemeClr val="accent2"/>
                  </a:solidFill>
                  <a:prstDash val="solid"/>
                </a:ln>
                <a:solidFill>
                  <a:srgbClr val="FFFFFF"/>
                </a:solidFill>
                <a:effectLst>
                  <a:outerShdw dist="38100" dir="2700000" algn="tl" rotWithShape="0">
                    <a:schemeClr val="accent2"/>
                  </a:outerShdw>
                </a:effectLst>
                <a:latin typeface="+mn-lt"/>
                <a:ea typeface="+mn-ea"/>
                <a:cs typeface="+mn-cs"/>
              </a:defRPr>
            </a:pPr>
            <a:r>
              <a:rPr lang="en-US" altLang="zh-CN" sz="2800" b="1" cap="none" spc="0" dirty="0">
                <a:ln>
                  <a:noFill/>
                </a:ln>
                <a:solidFill>
                  <a:schemeClr val="bg1"/>
                </a:solidFill>
                <a:effectLst/>
              </a:rPr>
              <a:t>Top</a:t>
            </a:r>
            <a:r>
              <a:rPr lang="zh-CN" altLang="en-US" sz="2800" b="1" cap="none" spc="0" baseline="0" dirty="0">
                <a:ln>
                  <a:noFill/>
                </a:ln>
                <a:solidFill>
                  <a:schemeClr val="bg1"/>
                </a:solidFill>
                <a:effectLst/>
              </a:rPr>
              <a:t> </a:t>
            </a:r>
            <a:r>
              <a:rPr lang="en-US" altLang="zh-CN" sz="2800" b="1" cap="none" spc="0" baseline="0" dirty="0">
                <a:ln>
                  <a:noFill/>
                </a:ln>
                <a:solidFill>
                  <a:schemeClr val="bg1"/>
                </a:solidFill>
                <a:effectLst/>
              </a:rPr>
              <a:t>Positive Phrases</a:t>
            </a:r>
            <a:endParaRPr lang="zh-CN" altLang="en-US" sz="2800" b="1" cap="none" spc="0" dirty="0">
              <a:ln>
                <a:noFill/>
              </a:ln>
              <a:solidFill>
                <a:schemeClr val="bg1"/>
              </a:solidFill>
              <a:effectLst/>
            </a:endParaRPr>
          </a:p>
        </c:rich>
      </c:tx>
      <c:layout>
        <c:manualLayout>
          <c:xMode val="edge"/>
          <c:yMode val="edge"/>
          <c:x val="0.30858424120762845"/>
          <c:y val="1.9511445690582271E-2"/>
        </c:manualLayout>
      </c:layout>
      <c:overlay val="0"/>
      <c:spPr>
        <a:noFill/>
        <a:ln>
          <a:noFill/>
        </a:ln>
        <a:effectLst/>
      </c:spPr>
      <c:txPr>
        <a:bodyPr rot="0" spcFirstLastPara="1" vertOverflow="ellipsis" vert="horz" wrap="square" anchor="ctr" anchorCtr="1"/>
        <a:lstStyle/>
        <a:p>
          <a:pPr>
            <a:defRPr sz="3200" b="1" i="0" u="none" strike="noStrike" kern="1200" cap="none" spc="0" baseline="0">
              <a:ln w="6600">
                <a:solidFill>
                  <a:schemeClr val="accent2"/>
                </a:solidFill>
                <a:prstDash val="solid"/>
              </a:ln>
              <a:solidFill>
                <a:srgbClr val="FFFFFF"/>
              </a:solidFill>
              <a:effectLst>
                <a:outerShdw dist="38100" dir="2700000" algn="tl" rotWithShape="0">
                  <a:schemeClr val="accent2"/>
                </a:outerShdw>
              </a:effectLst>
              <a:latin typeface="+mn-lt"/>
              <a:ea typeface="+mn-ea"/>
              <a:cs typeface="+mn-cs"/>
            </a:defRPr>
          </a:pPr>
          <a:endParaRPr lang="zh-CN"/>
        </a:p>
      </c:txPr>
    </c:title>
    <c:autoTitleDeleted val="0"/>
    <c:plotArea>
      <c:layout/>
      <c:barChart>
        <c:barDir val="bar"/>
        <c:grouping val="clustered"/>
        <c:varyColors val="0"/>
        <c:ser>
          <c:idx val="0"/>
          <c:order val="0"/>
          <c:spPr>
            <a:solidFill>
              <a:srgbClr val="BF2519"/>
            </a:solidFill>
            <a:ln>
              <a:noFill/>
            </a:ln>
            <a:effectLst/>
          </c:spPr>
          <c:invertIfNegative val="0"/>
          <c:dLbls>
            <c:numFmt formatCode="#,##0.0000_);[Red]\(#,##0.000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Sheet1!$A$1:$A$9</c:f>
              <c:strCache>
                <c:ptCount val="9"/>
                <c:pt idx="0">
                  <c:v>food came super quick</c:v>
                </c:pt>
                <c:pt idx="1">
                  <c:v>friendly staff and fair</c:v>
                </c:pt>
                <c:pt idx="2">
                  <c:v>pastry curry soup delicious</c:v>
                </c:pt>
                <c:pt idx="3">
                  <c:v>unpretentious coffee tasty</c:v>
                </c:pt>
                <c:pt idx="4">
                  <c:v>great hand pulled noodle</c:v>
                </c:pt>
                <c:pt idx="5">
                  <c:v>healthy food casual environment</c:v>
                </c:pt>
                <c:pt idx="6">
                  <c:v>great food excellent service</c:v>
                </c:pt>
                <c:pt idx="7">
                  <c:v>great place for boisterous</c:v>
                </c:pt>
                <c:pt idx="8">
                  <c:v>great price delicious</c:v>
                </c:pt>
              </c:strCache>
            </c:strRef>
          </c:cat>
          <c:val>
            <c:numRef>
              <c:f>Sheet1!$B$1:$B$9</c:f>
              <c:numCache>
                <c:formatCode>General</c:formatCode>
                <c:ptCount val="9"/>
                <c:pt idx="0">
                  <c:v>0.374456171</c:v>
                </c:pt>
                <c:pt idx="1">
                  <c:v>0.38027855700000002</c:v>
                </c:pt>
                <c:pt idx="2">
                  <c:v>0.44721359500000002</c:v>
                </c:pt>
                <c:pt idx="3">
                  <c:v>0.44721359500000002</c:v>
                </c:pt>
                <c:pt idx="4">
                  <c:v>0.45020887199999998</c:v>
                </c:pt>
                <c:pt idx="5">
                  <c:v>0.45594384500000001</c:v>
                </c:pt>
                <c:pt idx="6">
                  <c:v>0.46146032300000001</c:v>
                </c:pt>
                <c:pt idx="7">
                  <c:v>0.48383957399999999</c:v>
                </c:pt>
                <c:pt idx="8">
                  <c:v>0.56290969400000002</c:v>
                </c:pt>
              </c:numCache>
            </c:numRef>
          </c:val>
          <c:extLst>
            <c:ext xmlns:c16="http://schemas.microsoft.com/office/drawing/2014/chart" uri="{C3380CC4-5D6E-409C-BE32-E72D297353CC}">
              <c16:uniqueId val="{00000000-4AAD-9747-86F8-FA9440F04278}"/>
            </c:ext>
          </c:extLst>
        </c:ser>
        <c:dLbls>
          <c:showLegendKey val="0"/>
          <c:showVal val="0"/>
          <c:showCatName val="0"/>
          <c:showSerName val="0"/>
          <c:showPercent val="0"/>
          <c:showBubbleSize val="0"/>
        </c:dLbls>
        <c:gapWidth val="150"/>
        <c:axId val="1689813343"/>
        <c:axId val="1693177711"/>
      </c:barChart>
      <c:catAx>
        <c:axId val="168981334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zh-CN"/>
          </a:p>
        </c:txPr>
        <c:crossAx val="1693177711"/>
        <c:crosses val="autoZero"/>
        <c:auto val="1"/>
        <c:lblAlgn val="ctr"/>
        <c:lblOffset val="100"/>
        <c:noMultiLvlLbl val="0"/>
      </c:catAx>
      <c:valAx>
        <c:axId val="16931777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CN" sz="1800" b="1" dirty="0">
                    <a:solidFill>
                      <a:schemeClr val="bg1"/>
                    </a:solidFill>
                  </a:rPr>
                  <a:t>TFIDF</a:t>
                </a:r>
                <a:r>
                  <a:rPr lang="zh-CN" altLang="en-US" sz="1800" b="1" baseline="0" dirty="0">
                    <a:solidFill>
                      <a:schemeClr val="bg1"/>
                    </a:solidFill>
                  </a:rPr>
                  <a:t> </a:t>
                </a:r>
                <a:r>
                  <a:rPr lang="en-US" altLang="zh-CN" sz="1800" b="1" baseline="0" dirty="0">
                    <a:solidFill>
                      <a:schemeClr val="bg1"/>
                    </a:solidFill>
                  </a:rPr>
                  <a:t>Value</a:t>
                </a:r>
                <a:endParaRPr lang="zh-CN" altLang="en-US" sz="1800" b="1" dirty="0">
                  <a:solidFill>
                    <a:schemeClr val="bg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solidFill>
              <a:schemeClr val="bg1"/>
            </a:solid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crossAx val="1689813343"/>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alpha val="0"/>
        </a:schemeClr>
      </a:solid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2800" b="1" dirty="0">
                <a:solidFill>
                  <a:schemeClr val="bg1"/>
                </a:solidFill>
                <a:latin typeface="+mn-lt"/>
              </a:rPr>
              <a:t>Top</a:t>
            </a:r>
            <a:r>
              <a:rPr lang="zh-CN" altLang="en-US" sz="2800" b="1" baseline="0" dirty="0">
                <a:solidFill>
                  <a:schemeClr val="bg1"/>
                </a:solidFill>
                <a:latin typeface="+mn-lt"/>
              </a:rPr>
              <a:t> </a:t>
            </a:r>
            <a:r>
              <a:rPr lang="en-US" altLang="zh-CN" sz="2800" b="1" baseline="0" dirty="0">
                <a:solidFill>
                  <a:schemeClr val="bg1"/>
                </a:solidFill>
                <a:latin typeface="+mn-lt"/>
              </a:rPr>
              <a:t>Negative</a:t>
            </a:r>
            <a:r>
              <a:rPr lang="zh-CN" altLang="en-US" sz="2800" b="1" baseline="0" dirty="0">
                <a:solidFill>
                  <a:schemeClr val="bg1"/>
                </a:solidFill>
                <a:latin typeface="+mn-lt"/>
              </a:rPr>
              <a:t> </a:t>
            </a:r>
            <a:r>
              <a:rPr lang="en-US" altLang="zh-CN" sz="2800" b="1" baseline="0" dirty="0">
                <a:solidFill>
                  <a:schemeClr val="bg1"/>
                </a:solidFill>
                <a:latin typeface="+mn-lt"/>
              </a:rPr>
              <a:t>Phrases</a:t>
            </a:r>
            <a:endParaRPr lang="zh-CN" altLang="en-US" sz="2800" b="1" dirty="0">
              <a:solidFill>
                <a:schemeClr val="bg1"/>
              </a:solidFill>
              <a:latin typeface="+mn-l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spPr>
            <a:solidFill>
              <a:srgbClr val="0070C0"/>
            </a:solidFill>
            <a:ln>
              <a:noFill/>
            </a:ln>
            <a:effectLst/>
          </c:spPr>
          <c:invertIfNegative val="0"/>
          <c:dLbls>
            <c:numFmt formatCode="#,##0.0000_);[Red]\(#,##0.0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Sheet1!$A$1:$A$8</c:f>
              <c:strCache>
                <c:ptCount val="8"/>
                <c:pt idx="0">
                  <c:v>coffee was sour</c:v>
                </c:pt>
                <c:pt idx="1">
                  <c:v>portion size are small</c:v>
                </c:pt>
                <c:pt idx="2">
                  <c:v>zero vegetarian option</c:v>
                </c:pt>
                <c:pt idx="3">
                  <c:v>food rancid and cremated</c:v>
                </c:pt>
                <c:pt idx="4">
                  <c:v>disappointed poor quality</c:v>
                </c:pt>
                <c:pt idx="5">
                  <c:v>aug portion size</c:v>
                </c:pt>
                <c:pt idx="6">
                  <c:v>this restaurant closed</c:v>
                </c:pt>
                <c:pt idx="7">
                  <c:v>baristas unhygienic store</c:v>
                </c:pt>
              </c:strCache>
            </c:strRef>
          </c:cat>
          <c:val>
            <c:numRef>
              <c:f>Sheet1!$B$1:$B$8</c:f>
              <c:numCache>
                <c:formatCode>General</c:formatCode>
                <c:ptCount val="8"/>
                <c:pt idx="0">
                  <c:v>0.37796447300000002</c:v>
                </c:pt>
                <c:pt idx="1">
                  <c:v>0.37889271600000002</c:v>
                </c:pt>
                <c:pt idx="2">
                  <c:v>0.38013265400000001</c:v>
                </c:pt>
                <c:pt idx="3">
                  <c:v>0.38163814800000001</c:v>
                </c:pt>
                <c:pt idx="4">
                  <c:v>0.39031771599999998</c:v>
                </c:pt>
                <c:pt idx="5">
                  <c:v>0.39494242600000001</c:v>
                </c:pt>
                <c:pt idx="6">
                  <c:v>0.464582355</c:v>
                </c:pt>
                <c:pt idx="7">
                  <c:v>0.57735026899999997</c:v>
                </c:pt>
              </c:numCache>
            </c:numRef>
          </c:val>
          <c:extLst>
            <c:ext xmlns:c16="http://schemas.microsoft.com/office/drawing/2014/chart" uri="{C3380CC4-5D6E-409C-BE32-E72D297353CC}">
              <c16:uniqueId val="{00000000-1DD8-461E-B48C-CADE9005E7DB}"/>
            </c:ext>
          </c:extLst>
        </c:ser>
        <c:dLbls>
          <c:showLegendKey val="0"/>
          <c:showVal val="0"/>
          <c:showCatName val="0"/>
          <c:showSerName val="0"/>
          <c:showPercent val="0"/>
          <c:showBubbleSize val="0"/>
        </c:dLbls>
        <c:gapWidth val="150"/>
        <c:axId val="1747219583"/>
        <c:axId val="1750098591"/>
      </c:barChart>
      <c:catAx>
        <c:axId val="17472195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zh-CN"/>
          </a:p>
        </c:txPr>
        <c:crossAx val="1750098591"/>
        <c:crosses val="autoZero"/>
        <c:auto val="1"/>
        <c:lblAlgn val="ctr"/>
        <c:lblOffset val="100"/>
        <c:noMultiLvlLbl val="0"/>
      </c:catAx>
      <c:valAx>
        <c:axId val="1750098591"/>
        <c:scaling>
          <c:orientation val="minMax"/>
          <c:max val="0.60000000000000009"/>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ltLang="zh-CN" sz="1800" b="1" dirty="0">
                    <a:solidFill>
                      <a:schemeClr val="bg1"/>
                    </a:solidFill>
                    <a:latin typeface="+mn-lt"/>
                  </a:rPr>
                  <a:t>TFIDF</a:t>
                </a:r>
                <a:r>
                  <a:rPr lang="zh-CN" altLang="en-US" sz="1800" b="1" baseline="0" dirty="0">
                    <a:solidFill>
                      <a:schemeClr val="bg1"/>
                    </a:solidFill>
                    <a:latin typeface="+mn-lt"/>
                  </a:rPr>
                  <a:t> </a:t>
                </a:r>
                <a:r>
                  <a:rPr lang="en-US" altLang="zh-CN" sz="1800" b="1" baseline="0" dirty="0">
                    <a:solidFill>
                      <a:schemeClr val="bg1"/>
                    </a:solidFill>
                    <a:latin typeface="+mn-lt"/>
                  </a:rPr>
                  <a:t>Value</a:t>
                </a:r>
                <a:endParaRPr lang="zh-CN" altLang="en-US" sz="1800" b="1" dirty="0">
                  <a:solidFill>
                    <a:schemeClr val="bg1"/>
                  </a:solidFill>
                  <a:latin typeface="+mn-lt"/>
                </a:endParaRP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a:solidFill>
              <a:schemeClr val="bg1"/>
            </a:solidFill>
          </a:ln>
          <a:effectLst/>
        </c:spPr>
        <c:txPr>
          <a:bodyPr rot="-6000000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zh-CN"/>
          </a:p>
        </c:txPr>
        <c:crossAx val="1747219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2020/8/3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4213" y="1141413"/>
            <a:ext cx="5486400" cy="3086100"/>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zh-CN" altLang="en-US"/>
          </a:p>
        </p:txBody>
      </p:sp>
      <p:sp>
        <p:nvSpPr>
          <p:cNvPr id="37892"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F072CDB6-E1FA-46ED-B4B9-DDF96359B0CB}" type="slidenum">
              <a:rPr lang="zh-CN" altLang="en-US">
                <a:latin typeface="Arial" panose="020B0604020202020204" pitchFamily="34" charset="0"/>
                <a:ea typeface="微软雅黑" panose="020B0503020204020204" pitchFamily="34" charset="-122"/>
              </a:rPr>
              <a:t>10</a:t>
            </a:fld>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105923182"/>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4213" y="1141413"/>
            <a:ext cx="5486400" cy="3086100"/>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zh-CN" altLang="en-US"/>
          </a:p>
        </p:txBody>
      </p:sp>
      <p:sp>
        <p:nvSpPr>
          <p:cNvPr id="37892"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F072CDB6-E1FA-46ED-B4B9-DDF96359B0CB}" type="slidenum">
              <a:rPr lang="zh-CN" altLang="en-US">
                <a:latin typeface="Arial" panose="020B0604020202020204" pitchFamily="34" charset="0"/>
                <a:ea typeface="微软雅黑" panose="020B0503020204020204" pitchFamily="34" charset="-122"/>
              </a:rPr>
              <a:t>11</a:t>
            </a:fld>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1853611063"/>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4213" y="1141413"/>
            <a:ext cx="5486400" cy="3086100"/>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zh-CN" altLang="en-US"/>
          </a:p>
        </p:txBody>
      </p:sp>
      <p:sp>
        <p:nvSpPr>
          <p:cNvPr id="37892"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F072CDB6-E1FA-46ED-B4B9-DDF96359B0CB}" type="slidenum">
              <a:rPr lang="zh-CN" altLang="en-US">
                <a:latin typeface="Arial" panose="020B0604020202020204" pitchFamily="34" charset="0"/>
                <a:ea typeface="微软雅黑" panose="020B0503020204020204" pitchFamily="34" charset="-122"/>
              </a:rPr>
              <a:t>12</a:t>
            </a:fld>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4126134851"/>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905063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7EFFEE-2121-4C4A-AA6A-67396F874B34}"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7EFFEE-2121-4C4A-AA6A-67396F874B34}" type="slidenum">
              <a:rPr lang="zh-CN" altLang="en-US" smtClean="0"/>
              <a:t>16</a:t>
            </a:fld>
            <a:endParaRPr lang="zh-CN" altLang="en-US"/>
          </a:p>
        </p:txBody>
      </p:sp>
    </p:spTree>
    <p:extLst>
      <p:ext uri="{BB962C8B-B14F-4D97-AF65-F5344CB8AC3E}">
        <p14:creationId xmlns:p14="http://schemas.microsoft.com/office/powerpoint/2010/main" val="3058343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For the second problem, we want to find out important features in different categories from catering industry. Firstly, we should recognize popular topics of restaurants. Using variables including Stars, </a:t>
            </a:r>
            <a:r>
              <a:rPr lang="en-US" altLang="zh-CN" dirty="0" err="1"/>
              <a:t>Review_count</a:t>
            </a:r>
            <a:r>
              <a:rPr lang="en-US" altLang="zh-CN" dirty="0"/>
              <a:t>, and Categories in the Business Table, we calculate the average values and set the selection standards of high average stars and high average review count.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Based on our standards, at first, 6 categories were chosen to do the text analysis, including Seafood, Bars, </a:t>
            </a:r>
            <a:r>
              <a:rPr lang="en-US" altLang="zh-CN" dirty="0" err="1"/>
              <a:t>American_New</a:t>
            </a:r>
            <a:r>
              <a:rPr lang="en-US" altLang="zh-CN" dirty="0"/>
              <a:t>, Nightlife, Japanese, and Breakfast &amp; Brunch. </a:t>
            </a:r>
          </a:p>
        </p:txBody>
      </p:sp>
      <p:sp>
        <p:nvSpPr>
          <p:cNvPr id="4" name="灯片编号占位符 3"/>
          <p:cNvSpPr>
            <a:spLocks noGrp="1"/>
          </p:cNvSpPr>
          <p:nvPr>
            <p:ph type="sldNum" sz="quarter" idx="10"/>
          </p:nvPr>
        </p:nvSpPr>
        <p:spPr/>
        <p:txBody>
          <a:bodyPr/>
          <a:lstStyle/>
          <a:p>
            <a:fld id="{A26B02EC-97C0-4E19-AA45-E904FCC1D11E}" type="slidenum">
              <a:rPr lang="en-GB" smtClean="0"/>
              <a:t>17</a:t>
            </a:fld>
            <a:endParaRPr lang="en-GB"/>
          </a:p>
        </p:txBody>
      </p:sp>
    </p:spTree>
    <p:extLst>
      <p:ext uri="{BB962C8B-B14F-4D97-AF65-F5344CB8AC3E}">
        <p14:creationId xmlns:p14="http://schemas.microsoft.com/office/powerpoint/2010/main" val="151479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get valuable and meaningful information of each category, we consider two standards. First is the stars of the review, we choose 5-star reviews for it may contain the most reason why the restaurant is popular. Second is the review length, we choose reviews whose lengths are larger than the average review length for there it might have richer and more detailed information. </a:t>
            </a:r>
          </a:p>
          <a:p>
            <a:r>
              <a:rPr lang="en-US" altLang="zh-CN" dirty="0"/>
              <a:t>These standards are applied to each chosen category. At last, each category of restaurants has 10 thousand to 20 thousand reviews selected. </a:t>
            </a:r>
          </a:p>
        </p:txBody>
      </p:sp>
      <p:sp>
        <p:nvSpPr>
          <p:cNvPr id="4" name="灯片编号占位符 3"/>
          <p:cNvSpPr>
            <a:spLocks noGrp="1"/>
          </p:cNvSpPr>
          <p:nvPr>
            <p:ph type="sldNum" sz="quarter" idx="10"/>
          </p:nvPr>
        </p:nvSpPr>
        <p:spPr/>
        <p:txBody>
          <a:bodyPr/>
          <a:lstStyle/>
          <a:p>
            <a:fld id="{A26B02EC-97C0-4E19-AA45-E904FCC1D11E}" type="slidenum">
              <a:rPr lang="en-GB" smtClean="0"/>
              <a:t>18</a:t>
            </a:fld>
            <a:endParaRPr lang="en-GB"/>
          </a:p>
        </p:txBody>
      </p:sp>
    </p:spTree>
    <p:extLst>
      <p:ext uri="{BB962C8B-B14F-4D97-AF65-F5344CB8AC3E}">
        <p14:creationId xmlns:p14="http://schemas.microsoft.com/office/powerpoint/2010/main" val="1849269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we do the basic natural language processing. </a:t>
            </a:r>
          </a:p>
          <a:p>
            <a:pPr marL="285750" indent="-285750">
              <a:buFont typeface="Arial" panose="020B0604020202020204" pitchFamily="34" charset="0"/>
              <a:buChar char="•"/>
            </a:pPr>
            <a:r>
              <a:rPr lang="en-US" altLang="zh-CN" dirty="0"/>
              <a:t>For text part, first</a:t>
            </a:r>
            <a:r>
              <a:rPr lang="zh-CN" altLang="en-US" dirty="0"/>
              <a:t> </a:t>
            </a:r>
            <a:r>
              <a:rPr lang="en-US" altLang="zh-CN" dirty="0"/>
              <a:t>we use word </a:t>
            </a:r>
            <a:r>
              <a:rPr lang="en-US" altLang="zh-CN" sz="1300" b="0" i="0" kern="1200" dirty="0">
                <a:solidFill>
                  <a:schemeClr val="tx1"/>
                </a:solidFill>
                <a:effectLst/>
                <a:latin typeface="+mn-lt"/>
                <a:ea typeface="+mn-ea"/>
                <a:cs typeface="+mn-cs"/>
              </a:rPr>
              <a:t>Tokenization</a:t>
            </a:r>
            <a:r>
              <a:rPr lang="en-US" altLang="zh-CN" dirty="0"/>
              <a:t> to </a:t>
            </a:r>
            <a:r>
              <a:rPr lang="en-US" altLang="zh-CN" sz="1300" b="0" i="0" kern="1200" dirty="0">
                <a:solidFill>
                  <a:schemeClr val="tx1"/>
                </a:solidFill>
                <a:effectLst/>
                <a:latin typeface="+mn-lt"/>
                <a:ea typeface="+mn-ea"/>
                <a:cs typeface="+mn-cs"/>
              </a:rPr>
              <a:t>divide a large piece of continuous text into distinct bag of words. </a:t>
            </a:r>
          </a:p>
          <a:p>
            <a:pPr marL="285750" indent="-285750">
              <a:buFont typeface="Arial" panose="020B0604020202020204" pitchFamily="34" charset="0"/>
              <a:buChar char="•"/>
            </a:pPr>
            <a:r>
              <a:rPr lang="en-US" altLang="zh-CN" sz="1300" b="0" i="0" kern="1200" dirty="0">
                <a:solidFill>
                  <a:schemeClr val="tx1"/>
                </a:solidFill>
                <a:effectLst/>
                <a:latin typeface="+mn-lt"/>
                <a:ea typeface="+mn-ea"/>
                <a:cs typeface="+mn-cs"/>
              </a:rPr>
              <a:t>Stemming could help cutting the words to their root form. </a:t>
            </a:r>
          </a:p>
          <a:p>
            <a:pPr marL="285750" indent="-285750">
              <a:buFont typeface="Arial" panose="020B0604020202020204" pitchFamily="34" charset="0"/>
              <a:buChar char="•"/>
            </a:pPr>
            <a:r>
              <a:rPr lang="en-US" altLang="zh-CN" sz="1300" b="0" i="0" kern="1200" dirty="0">
                <a:solidFill>
                  <a:schemeClr val="tx1"/>
                </a:solidFill>
                <a:effectLst/>
                <a:latin typeface="+mn-lt"/>
                <a:ea typeface="+mn-ea"/>
                <a:cs typeface="+mn-cs"/>
              </a:rPr>
              <a:t>Then we set the n-gram range from 3-5 to get phrases from the text. which is common length for food and services names. </a:t>
            </a:r>
          </a:p>
          <a:p>
            <a:pPr marL="285750" indent="-285750">
              <a:buFont typeface="Arial" panose="020B0604020202020204" pitchFamily="34" charset="0"/>
              <a:buChar char="•"/>
            </a:pPr>
            <a:r>
              <a:rPr lang="en-US" altLang="zh-CN" sz="1300" b="0" i="0" kern="1200" dirty="0">
                <a:solidFill>
                  <a:schemeClr val="tx1"/>
                </a:solidFill>
                <a:effectLst/>
                <a:latin typeface="+mn-lt"/>
                <a:ea typeface="+mn-ea"/>
                <a:cs typeface="+mn-cs"/>
              </a:rPr>
              <a:t>After that, Convert term into matrix and weighting them. </a:t>
            </a:r>
          </a:p>
          <a:p>
            <a:r>
              <a:rPr lang="en-US" altLang="zh-CN" sz="1300" b="0" i="0" kern="1200" dirty="0">
                <a:solidFill>
                  <a:schemeClr val="tx1"/>
                </a:solidFill>
                <a:effectLst/>
                <a:latin typeface="+mn-lt"/>
                <a:ea typeface="+mn-ea"/>
                <a:cs typeface="+mn-cs"/>
              </a:rPr>
              <a:t>All these actions were done in Python.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A26B02EC-97C0-4E19-AA45-E904FCC1D11E}" type="slidenum">
              <a:rPr lang="en-GB" smtClean="0"/>
              <a:t>19</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calculate the TF-IDF value of phrases in reviews of chosen categories. Here are the results from 3 categories which have meaningful and valuable information. </a:t>
            </a:r>
          </a:p>
          <a:p>
            <a:r>
              <a:rPr lang="en-US" dirty="0"/>
              <a:t>The first category we would talk about is Seafood restaurants.  </a:t>
            </a:r>
          </a:p>
          <a:p>
            <a:r>
              <a:rPr lang="en-US" dirty="0"/>
              <a:t>The left graph shows top popular food and drink of seafood restaurant, including (1) typical seafood like plate crab leg (see picture1), whole grilled lobster, salmon poke,  and fry food and Dim sim</a:t>
            </a:r>
          </a:p>
          <a:p>
            <a:r>
              <a:rPr lang="en-US" dirty="0"/>
              <a:t>The right graph shows us recommended services from reviews: signature tasting menu, seasonal tasting menu, and complimentary dish from the chef. </a:t>
            </a:r>
          </a:p>
          <a:p>
            <a:r>
              <a:rPr lang="en-US" dirty="0"/>
              <a:t>Tasting menu(see picture3) is </a:t>
            </a:r>
            <a:r>
              <a:rPr lang="en-US" sz="1300" b="0" i="0" kern="1200" dirty="0">
                <a:solidFill>
                  <a:schemeClr val="tx1"/>
                </a:solidFill>
                <a:effectLst/>
                <a:latin typeface="+mn-lt"/>
                <a:ea typeface="+mn-ea"/>
                <a:cs typeface="+mn-cs"/>
              </a:rPr>
              <a:t>a collection of several dishes in small portions, served by a restaurant as a single meal. </a:t>
            </a:r>
            <a:endParaRPr lang="en-US" dirty="0"/>
          </a:p>
          <a:p>
            <a:r>
              <a:rPr lang="en-US" dirty="0"/>
              <a:t>From these graphs, we could provide new entrants with insights that: </a:t>
            </a:r>
          </a:p>
          <a:p>
            <a:pPr marL="342900" indent="-342900">
              <a:buAutoNum type="arabicPeriod"/>
            </a:pPr>
            <a:r>
              <a:rPr lang="en-US" dirty="0"/>
              <a:t>Apart from popular seafood like plate crab leg, seafood restaurant could also pay attention to fry food and dim sim. </a:t>
            </a:r>
          </a:p>
          <a:p>
            <a:pPr marL="342900" indent="-342900">
              <a:buAutoNum type="arabicPeriod"/>
            </a:pPr>
            <a:r>
              <a:rPr lang="en-US" dirty="0"/>
              <a:t>Provide tasting menu and complimentary dish would help increase customer satisfaction.</a:t>
            </a:r>
          </a:p>
          <a:p>
            <a:pPr marL="342900" indent="-342900">
              <a:buAutoNum type="arabicPeriod"/>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18F03C3-53C1-4F10-8DAF-D1F318E96C6E}" type="slidenum">
              <a:rPr lang="zh-CN" altLang="en-US" smtClean="0"/>
              <a:t>20</a:t>
            </a:fld>
            <a:endParaRPr lang="zh-CN" altLang="en-US"/>
          </a:p>
        </p:txBody>
      </p:sp>
    </p:spTree>
    <p:extLst>
      <p:ext uri="{BB962C8B-B14F-4D97-AF65-F5344CB8AC3E}">
        <p14:creationId xmlns:p14="http://schemas.microsoft.com/office/powerpoint/2010/main" val="2432674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is the category of Bars.</a:t>
            </a:r>
          </a:p>
          <a:p>
            <a:r>
              <a:rPr lang="en-US" dirty="0"/>
              <a:t>From the two graphs, we could provide insights that: </a:t>
            </a:r>
          </a:p>
          <a:p>
            <a:pPr marL="342900" indent="-342900">
              <a:buFont typeface="Arial" panose="020B0604020202020204" pitchFamily="34" charset="0"/>
              <a:buChar char="•"/>
            </a:pPr>
            <a:r>
              <a:rPr lang="en-US" dirty="0">
                <a:solidFill>
                  <a:schemeClr val="bg1"/>
                </a:solidFill>
              </a:rPr>
              <a:t>For food, Bars could pay attention to desserts (tiramisu(picture), boba tea, rain drop cake) and leisure food (date, chocolate croissant, fish and chip).  </a:t>
            </a:r>
          </a:p>
          <a:p>
            <a:pPr marL="342900" indent="-342900">
              <a:buFont typeface="Arial" panose="020B0604020202020204" pitchFamily="34" charset="0"/>
              <a:buChar char="•"/>
            </a:pPr>
            <a:r>
              <a:rPr lang="en-US" dirty="0">
                <a:solidFill>
                  <a:schemeClr val="bg1"/>
                </a:solidFill>
              </a:rPr>
              <a:t>For services, pay attention to recreation activities and music played in the bar, with hip hop recommended. </a:t>
            </a:r>
          </a:p>
        </p:txBody>
      </p:sp>
      <p:sp>
        <p:nvSpPr>
          <p:cNvPr id="4" name="Slide Number Placeholder 3"/>
          <p:cNvSpPr>
            <a:spLocks noGrp="1"/>
          </p:cNvSpPr>
          <p:nvPr>
            <p:ph type="sldNum" sz="quarter" idx="5"/>
          </p:nvPr>
        </p:nvSpPr>
        <p:spPr/>
        <p:txBody>
          <a:bodyPr/>
          <a:lstStyle/>
          <a:p>
            <a:fld id="{418F03C3-53C1-4F10-8DAF-D1F318E96C6E}" type="slidenum">
              <a:rPr lang="zh-CN" altLang="en-US" smtClean="0"/>
              <a:t>21</a:t>
            </a:fld>
            <a:endParaRPr lang="zh-CN" altLang="en-US"/>
          </a:p>
        </p:txBody>
      </p:sp>
    </p:spTree>
    <p:extLst>
      <p:ext uri="{BB962C8B-B14F-4D97-AF65-F5344CB8AC3E}">
        <p14:creationId xmlns:p14="http://schemas.microsoft.com/office/powerpoint/2010/main" val="3352886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300" b="0" i="0" u="none" strike="noStrike" kern="1200" dirty="0">
                <a:solidFill>
                  <a:schemeClr val="tx1"/>
                </a:solidFill>
                <a:effectLst/>
                <a:latin typeface="+mn-lt"/>
                <a:ea typeface="+mn-ea"/>
                <a:cs typeface="+mn-cs"/>
              </a:rPr>
              <a:t>As you can see from the chart, traditional Japanese dishes such as sushi and ramen are most recommended by customers. Fresh ingredients and traditional Japanese dishes are common characteristics of high-scoring Japanese restaurants.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300" b="0" i="0" u="none" strike="noStrike" kern="1200" dirty="0">
                <a:solidFill>
                  <a:schemeClr val="tx1"/>
                </a:solidFill>
                <a:effectLst/>
                <a:latin typeface="+mn-lt"/>
                <a:ea typeface="+mn-ea"/>
                <a:cs typeface="+mn-cs"/>
              </a:rPr>
              <a:t>In addition, the environment and service of Japanese restaurants are also extremely important. In many cases, one of the important purposes for people choosing Japanese restaurants is to enjoy such Japanese-style service.</a:t>
            </a:r>
            <a:endParaRPr lang="en-US" altLang="zh-CN" b="0" dirty="0">
              <a:effectLst/>
            </a:endParaRPr>
          </a:p>
        </p:txBody>
      </p:sp>
      <p:sp>
        <p:nvSpPr>
          <p:cNvPr id="4" name="灯片编号占位符 3"/>
          <p:cNvSpPr>
            <a:spLocks noGrp="1"/>
          </p:cNvSpPr>
          <p:nvPr>
            <p:ph type="sldNum" sz="quarter" idx="10"/>
          </p:nvPr>
        </p:nvSpPr>
        <p:spPr/>
        <p:txBody>
          <a:bodyPr/>
          <a:lstStyle/>
          <a:p>
            <a:fld id="{A26B02EC-97C0-4E19-AA45-E904FCC1D11E}" type="slidenum">
              <a:rPr lang="en-GB" smtClean="0"/>
              <a:t>22</a:t>
            </a:fld>
            <a:endParaRPr lang="en-GB"/>
          </a:p>
        </p:txBody>
      </p:sp>
    </p:spTree>
    <p:extLst>
      <p:ext uri="{BB962C8B-B14F-4D97-AF65-F5344CB8AC3E}">
        <p14:creationId xmlns:p14="http://schemas.microsoft.com/office/powerpoint/2010/main" val="1627309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7EFFEE-2121-4C4A-AA6A-67396F874B34}" type="slidenum">
              <a:rPr lang="zh-CN" altLang="en-US" smtClean="0"/>
              <a:t>23</a:t>
            </a:fld>
            <a:endParaRPr lang="zh-CN" altLang="en-US"/>
          </a:p>
        </p:txBody>
      </p:sp>
    </p:spTree>
    <p:extLst>
      <p:ext uri="{BB962C8B-B14F-4D97-AF65-F5344CB8AC3E}">
        <p14:creationId xmlns:p14="http://schemas.microsoft.com/office/powerpoint/2010/main" val="4056135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300" b="0" i="0" kern="1200" dirty="0">
                <a:solidFill>
                  <a:schemeClr val="tx1"/>
                </a:solidFill>
                <a:effectLst/>
                <a:latin typeface="+mn-lt"/>
                <a:ea typeface="+mn-ea"/>
                <a:cs typeface="+mn-cs"/>
              </a:rPr>
              <a:t>Since many words in user review and</a:t>
            </a:r>
            <a:r>
              <a:rPr lang="zh-CN" altLang="en-US" sz="1300" b="0" i="0" kern="1200" dirty="0">
                <a:solidFill>
                  <a:schemeClr val="tx1"/>
                </a:solidFill>
                <a:effectLst/>
                <a:latin typeface="+mn-lt"/>
                <a:ea typeface="+mn-ea"/>
                <a:cs typeface="+mn-cs"/>
              </a:rPr>
              <a:t> </a:t>
            </a:r>
            <a:r>
              <a:rPr lang="en-US" altLang="zh-CN" sz="1300" b="0" i="0" kern="1200" dirty="0">
                <a:solidFill>
                  <a:schemeClr val="tx1"/>
                </a:solidFill>
                <a:effectLst/>
                <a:latin typeface="+mn-lt"/>
                <a:ea typeface="+mn-ea"/>
                <a:cs typeface="+mn-cs"/>
              </a:rPr>
              <a:t>tips</a:t>
            </a:r>
            <a:r>
              <a:rPr lang="zh-CN" altLang="en-US" sz="1300" b="0" i="0" kern="1200" dirty="0">
                <a:solidFill>
                  <a:schemeClr val="tx1"/>
                </a:solidFill>
                <a:effectLst/>
                <a:latin typeface="+mn-lt"/>
                <a:ea typeface="+mn-ea"/>
                <a:cs typeface="+mn-cs"/>
              </a:rPr>
              <a:t> </a:t>
            </a:r>
            <a:r>
              <a:rPr lang="en-US" altLang="zh-CN" sz="1300" b="0" i="0" kern="1200" dirty="0">
                <a:solidFill>
                  <a:schemeClr val="tx1"/>
                </a:solidFill>
                <a:effectLst/>
                <a:latin typeface="+mn-lt"/>
                <a:ea typeface="+mn-ea"/>
                <a:cs typeface="+mn-cs"/>
              </a:rPr>
              <a:t>contain a lot subjective emotion, so we try to combine sentiment analysis with text classification to dig out which words may contain positive emotion, and which words contain negative. For training phase, we have the rating review as input and feed it into a classification algorithm. </a:t>
            </a:r>
          </a:p>
          <a:p>
            <a:r>
              <a:rPr lang="en-US" altLang="zh-CN" sz="1300" b="0" i="0" kern="1200" dirty="0">
                <a:solidFill>
                  <a:schemeClr val="tx1"/>
                </a:solidFill>
                <a:effectLst/>
                <a:latin typeface="+mn-lt"/>
                <a:ea typeface="+mn-ea"/>
                <a:cs typeface="+mn-cs"/>
              </a:rPr>
              <a:t>For classification criteria, we label reviews above 3 star rating as positive review and below 3 star as negative review.</a:t>
            </a:r>
          </a:p>
          <a:p>
            <a:r>
              <a:rPr lang="en-US" altLang="zh-CN" sz="1300" b="0" i="0" kern="1200" dirty="0">
                <a:solidFill>
                  <a:schemeClr val="tx1"/>
                </a:solidFill>
                <a:effectLst/>
                <a:latin typeface="+mn-lt"/>
                <a:ea typeface="+mn-ea"/>
                <a:cs typeface="+mn-cs"/>
              </a:rPr>
              <a:t>We use four classification algorithms and choose one best to learn and build a model for unlabeled tips. it can give out which tips are positive and which are negative. </a:t>
            </a:r>
            <a:endParaRPr lang="zh-CN" altLang="en-US" dirty="0"/>
          </a:p>
        </p:txBody>
      </p:sp>
      <p:sp>
        <p:nvSpPr>
          <p:cNvPr id="4" name="灯片编号占位符 3"/>
          <p:cNvSpPr>
            <a:spLocks noGrp="1"/>
          </p:cNvSpPr>
          <p:nvPr>
            <p:ph type="sldNum" sz="quarter" idx="10"/>
          </p:nvPr>
        </p:nvSpPr>
        <p:spPr/>
        <p:txBody>
          <a:bodyPr/>
          <a:lstStyle/>
          <a:p>
            <a:fld id="{7B963944-84AD-4C31-99FF-18D9B5868545}"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the model evaluation, for </a:t>
            </a:r>
            <a:r>
              <a:rPr lang="en-US" altLang="zh-CN" sz="1300" b="0" i="0" kern="1200" dirty="0">
                <a:solidFill>
                  <a:schemeClr val="tx1"/>
                </a:solidFill>
                <a:effectLst/>
                <a:latin typeface="+mn-lt"/>
                <a:ea typeface="+mn-ea"/>
                <a:cs typeface="+mn-cs"/>
              </a:rPr>
              <a:t>better estimation of out-of-sample performance, we use 5-fold cross-validation. Based on the confusion matrix, we </a:t>
            </a:r>
            <a:r>
              <a:rPr lang="en-US" altLang="zh-CN" sz="1300" b="0" i="0" kern="1200" dirty="0" err="1">
                <a:solidFill>
                  <a:schemeClr val="tx1"/>
                </a:solidFill>
                <a:effectLst/>
                <a:latin typeface="+mn-lt"/>
                <a:ea typeface="+mn-ea"/>
                <a:cs typeface="+mn-cs"/>
              </a:rPr>
              <a:t>calculatie</a:t>
            </a:r>
            <a:r>
              <a:rPr lang="en-US" altLang="zh-CN" sz="1300" b="0" i="0" kern="1200" dirty="0">
                <a:solidFill>
                  <a:schemeClr val="tx1"/>
                </a:solidFill>
                <a:effectLst/>
                <a:latin typeface="+mn-lt"/>
                <a:ea typeface="+mn-ea"/>
                <a:cs typeface="+mn-cs"/>
              </a:rPr>
              <a:t> Roc-</a:t>
            </a:r>
            <a:r>
              <a:rPr lang="en-US" altLang="zh-CN" sz="1300" b="0" i="0" kern="1200" dirty="0" err="1">
                <a:solidFill>
                  <a:schemeClr val="tx1"/>
                </a:solidFill>
                <a:effectLst/>
                <a:latin typeface="+mn-lt"/>
                <a:ea typeface="+mn-ea"/>
                <a:cs typeface="+mn-cs"/>
              </a:rPr>
              <a:t>auc</a:t>
            </a:r>
            <a:r>
              <a:rPr lang="en-US" altLang="zh-CN" sz="1300" b="0" i="0" kern="1200" dirty="0">
                <a:solidFill>
                  <a:schemeClr val="tx1"/>
                </a:solidFill>
                <a:effectLst/>
                <a:latin typeface="+mn-lt"/>
                <a:ea typeface="+mn-ea"/>
                <a:cs typeface="+mn-cs"/>
              </a:rPr>
              <a:t> score and draw the ROC curve of four classification algorithms of the valid data. Obviously, </a:t>
            </a:r>
            <a:r>
              <a:rPr lang="en-US" altLang="zh-CN" sz="1300" b="0" i="0" kern="1200" dirty="0" err="1">
                <a:solidFill>
                  <a:schemeClr val="tx1"/>
                </a:solidFill>
                <a:effectLst/>
                <a:latin typeface="+mn-lt"/>
                <a:ea typeface="+mn-ea"/>
                <a:cs typeface="+mn-cs"/>
              </a:rPr>
              <a:t>Muli</a:t>
            </a:r>
            <a:r>
              <a:rPr lang="en-US" altLang="zh-CN" sz="1300" b="0" i="0" kern="1200" dirty="0">
                <a:solidFill>
                  <a:schemeClr val="tx1"/>
                </a:solidFill>
                <a:effectLst/>
                <a:latin typeface="+mn-lt"/>
                <a:ea typeface="+mn-ea"/>
                <a:cs typeface="+mn-cs"/>
              </a:rPr>
              <a:t>-layer perceptron classifier and logistic regression have higher AUC score and we choose MLP-classifier as the best model.</a:t>
            </a:r>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25</a:t>
            </a:fld>
            <a:endParaRPr lang="zh-CN" altLang="en-US"/>
          </a:p>
        </p:txBody>
      </p:sp>
    </p:spTree>
    <p:extLst>
      <p:ext uri="{BB962C8B-B14F-4D97-AF65-F5344CB8AC3E}">
        <p14:creationId xmlns:p14="http://schemas.microsoft.com/office/powerpoint/2010/main" val="2437252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 us take a look what are the top positive and negative phrases in the review through the classifier. </a:t>
            </a:r>
          </a:p>
          <a:p>
            <a:r>
              <a:rPr kumimoji="1" lang="en-US" altLang="zh-CN" dirty="0"/>
              <a:t>We</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that</a:t>
            </a:r>
            <a:r>
              <a:rPr kumimoji="1" lang="zh-CN" altLang="en-US" dirty="0"/>
              <a:t> </a:t>
            </a:r>
            <a:r>
              <a:rPr kumimoji="1" lang="en-US" altLang="zh-CN" dirty="0"/>
              <a:t>in positive phrases</a:t>
            </a:r>
            <a:r>
              <a:rPr kumimoji="1" lang="zh-CN" altLang="en-US" dirty="0"/>
              <a:t> </a:t>
            </a:r>
            <a:r>
              <a:rPr kumimoji="1" lang="en-US" altLang="zh-CN" dirty="0"/>
              <a:t>has</a:t>
            </a:r>
            <a:r>
              <a:rPr kumimoji="1" lang="zh-CN" altLang="en-US" dirty="0"/>
              <a:t> </a:t>
            </a:r>
            <a:r>
              <a:rPr kumimoji="1" lang="en-US" altLang="zh-CN" dirty="0"/>
              <a:t>large </a:t>
            </a:r>
            <a:r>
              <a:rPr kumimoji="1" lang="en-US" altLang="zh-CN" dirty="0" err="1"/>
              <a:t>tfidf</a:t>
            </a:r>
            <a:r>
              <a:rPr kumimoji="1" lang="zh-CN" altLang="en-US" dirty="0"/>
              <a:t> </a:t>
            </a:r>
            <a:r>
              <a:rPr kumimoji="1" lang="en-US" altLang="zh-CN" dirty="0"/>
              <a:t>weight</a:t>
            </a:r>
            <a:r>
              <a:rPr kumimoji="1" lang="zh-CN" altLang="en-US" dirty="0"/>
              <a:t> </a:t>
            </a:r>
            <a:r>
              <a:rPr kumimoji="1" lang="en-US" altLang="zh-CN" dirty="0"/>
              <a:t>on taste &amp; service like</a:t>
            </a:r>
            <a:r>
              <a:rPr kumimoji="1" lang="zh-CN" altLang="en-US" dirty="0"/>
              <a:t> </a:t>
            </a:r>
            <a:r>
              <a:rPr kumimoji="1" lang="en-US" altLang="zh-CN" dirty="0"/>
              <a:t>“healthy and</a:t>
            </a:r>
            <a:r>
              <a:rPr kumimoji="1" lang="zh-CN" altLang="en-US" dirty="0"/>
              <a:t> </a:t>
            </a:r>
            <a:r>
              <a:rPr kumimoji="1" lang="en-US" altLang="zh-CN" dirty="0"/>
              <a:t>delicious food”</a:t>
            </a:r>
            <a:r>
              <a:rPr kumimoji="1" lang="zh-CN" altLang="en-US" dirty="0"/>
              <a:t> </a:t>
            </a:r>
            <a:r>
              <a:rPr kumimoji="1" lang="en-US" altLang="zh-CN" dirty="0"/>
              <a:t>and</a:t>
            </a:r>
            <a:r>
              <a:rPr kumimoji="1" lang="zh-CN" altLang="en-US" dirty="0"/>
              <a:t> </a:t>
            </a:r>
            <a:r>
              <a:rPr kumimoji="1" lang="en-US" altLang="zh-CN" dirty="0"/>
              <a:t>“unpretentious</a:t>
            </a:r>
            <a:r>
              <a:rPr kumimoji="1" lang="zh-CN" altLang="en-US" dirty="0"/>
              <a:t> </a:t>
            </a:r>
            <a:r>
              <a:rPr kumimoji="1" lang="en-US" altLang="zh-CN" dirty="0"/>
              <a:t>coffee</a:t>
            </a:r>
            <a:r>
              <a:rPr kumimoji="1" lang="zh-CN" altLang="en-US" dirty="0"/>
              <a:t> </a:t>
            </a:r>
            <a:r>
              <a:rPr kumimoji="1" lang="en-US" altLang="zh-CN" dirty="0"/>
              <a:t>tasty”, “food</a:t>
            </a:r>
            <a:r>
              <a:rPr kumimoji="1" lang="zh-CN" altLang="en-US" dirty="0"/>
              <a:t> </a:t>
            </a:r>
            <a:r>
              <a:rPr kumimoji="1" lang="en-US" altLang="zh-CN" dirty="0"/>
              <a:t>came</a:t>
            </a:r>
            <a:r>
              <a:rPr kumimoji="1" lang="zh-CN" altLang="en-US" dirty="0"/>
              <a:t> </a:t>
            </a:r>
            <a:r>
              <a:rPr kumimoji="1" lang="en-US" altLang="zh-CN" dirty="0"/>
              <a:t>quick”</a:t>
            </a:r>
            <a:r>
              <a:rPr kumimoji="1" lang="zh-CN" altLang="en-US" dirty="0"/>
              <a:t> </a:t>
            </a:r>
            <a:r>
              <a:rPr kumimoji="1" lang="en-US" altLang="zh-CN" dirty="0"/>
              <a:t>.</a:t>
            </a:r>
            <a:r>
              <a:rPr kumimoji="1" lang="zh-CN" altLang="en-US" dirty="0"/>
              <a:t> </a:t>
            </a:r>
            <a:endParaRPr kumimoji="1" lang="en-US" altLang="zh-CN" dirty="0"/>
          </a:p>
          <a:p>
            <a:r>
              <a:rPr kumimoji="1" lang="en-US" altLang="zh-CN" dirty="0"/>
              <a:t>From</a:t>
            </a:r>
            <a:r>
              <a:rPr kumimoji="1" lang="zh-CN" altLang="en-US" dirty="0"/>
              <a:t> </a:t>
            </a:r>
            <a:r>
              <a:rPr kumimoji="1" lang="en-US" altLang="zh-CN" dirty="0"/>
              <a:t>the</a:t>
            </a:r>
            <a:r>
              <a:rPr kumimoji="1" lang="zh-CN" altLang="en-US" dirty="0"/>
              <a:t> </a:t>
            </a:r>
            <a:r>
              <a:rPr kumimoji="1" lang="en-US" altLang="zh-CN" dirty="0"/>
              <a:t>phrases</a:t>
            </a:r>
            <a:r>
              <a:rPr kumimoji="1" lang="zh-CN" altLang="en-US" dirty="0"/>
              <a:t> </a:t>
            </a:r>
            <a:r>
              <a:rPr kumimoji="1" lang="en-US" altLang="zh-CN" dirty="0"/>
              <a:t>‘great</a:t>
            </a:r>
            <a:r>
              <a:rPr kumimoji="1" lang="zh-CN" altLang="en-US" dirty="0"/>
              <a:t> </a:t>
            </a:r>
            <a:r>
              <a:rPr kumimoji="1" lang="en-US" altLang="zh-CN" dirty="0"/>
              <a:t>place</a:t>
            </a:r>
            <a:r>
              <a:rPr kumimoji="1" lang="zh-CN" altLang="en-US" dirty="0"/>
              <a:t> </a:t>
            </a:r>
            <a:r>
              <a:rPr kumimoji="1" lang="en-US" altLang="zh-CN" dirty="0"/>
              <a:t>for</a:t>
            </a:r>
            <a:r>
              <a:rPr kumimoji="1" lang="zh-CN" altLang="en-US" dirty="0"/>
              <a:t> </a:t>
            </a:r>
            <a:r>
              <a:rPr kumimoji="1" lang="en-US" altLang="zh-CN" dirty="0"/>
              <a:t>boisterous’</a:t>
            </a:r>
            <a:r>
              <a:rPr kumimoji="1" lang="zh-CN" altLang="en-US" dirty="0"/>
              <a:t> </a:t>
            </a:r>
            <a:r>
              <a:rPr kumimoji="1" lang="en-US" altLang="zh-CN" dirty="0"/>
              <a:t>and</a:t>
            </a:r>
            <a:r>
              <a:rPr kumimoji="1" lang="zh-CN" altLang="en-US" dirty="0"/>
              <a:t> </a:t>
            </a:r>
            <a:r>
              <a:rPr kumimoji="1" lang="en-US" altLang="zh-CN" dirty="0"/>
              <a:t>‘casual</a:t>
            </a:r>
            <a:r>
              <a:rPr kumimoji="1" lang="zh-CN" altLang="en-US" dirty="0"/>
              <a:t> </a:t>
            </a:r>
            <a:r>
              <a:rPr kumimoji="1" lang="en-US" altLang="zh-CN" dirty="0"/>
              <a:t>environment”,</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know</a:t>
            </a:r>
            <a:r>
              <a:rPr kumimoji="1" lang="zh-CN" altLang="en-US" dirty="0"/>
              <a:t> </a:t>
            </a:r>
            <a:r>
              <a:rPr kumimoji="1" lang="en-US" altLang="zh-CN" dirty="0"/>
              <a:t>the</a:t>
            </a:r>
            <a:r>
              <a:rPr kumimoji="1" lang="zh-CN" altLang="en-US" dirty="0"/>
              <a:t> </a:t>
            </a:r>
            <a:r>
              <a:rPr kumimoji="1" lang="en-US" altLang="zh-CN" dirty="0"/>
              <a:t>suitable</a:t>
            </a:r>
            <a:r>
              <a:rPr kumimoji="1" lang="zh-CN" altLang="en-US" dirty="0"/>
              <a:t> </a:t>
            </a:r>
            <a:r>
              <a:rPr kumimoji="1" lang="en-US" altLang="zh-CN" dirty="0"/>
              <a:t>environment</a:t>
            </a:r>
            <a:r>
              <a:rPr kumimoji="1" lang="zh-CN" altLang="en-US" dirty="0"/>
              <a:t> </a:t>
            </a:r>
            <a:r>
              <a:rPr kumimoji="1" lang="en-US" altLang="zh-CN" dirty="0"/>
              <a:t>is</a:t>
            </a:r>
            <a:r>
              <a:rPr kumimoji="1" lang="zh-CN" altLang="en-US" dirty="0"/>
              <a:t> </a:t>
            </a:r>
            <a:r>
              <a:rPr kumimoji="1" lang="en-US" altLang="zh-CN" dirty="0"/>
              <a:t>another</a:t>
            </a:r>
            <a:r>
              <a:rPr kumimoji="1" lang="zh-CN" altLang="en-US" dirty="0"/>
              <a:t> </a:t>
            </a:r>
            <a:r>
              <a:rPr kumimoji="1" lang="en-US" altLang="zh-CN" dirty="0"/>
              <a:t>important</a:t>
            </a:r>
            <a:r>
              <a:rPr kumimoji="1" lang="zh-CN" altLang="en-US" dirty="0"/>
              <a:t> </a:t>
            </a:r>
            <a:r>
              <a:rPr kumimoji="1" lang="en-US" altLang="zh-CN" dirty="0"/>
              <a:t>factor.</a:t>
            </a:r>
          </a:p>
          <a:p>
            <a:r>
              <a:rPr kumimoji="1" lang="en-US" altLang="zh-CN" dirty="0"/>
              <a:t>In negative phrases,</a:t>
            </a:r>
            <a:r>
              <a:rPr kumimoji="1" lang="zh-CN" altLang="en-US" dirty="0"/>
              <a:t> </a:t>
            </a:r>
            <a:r>
              <a:rPr kumimoji="1" lang="en-US" altLang="zh-CN" dirty="0"/>
              <a:t>people</a:t>
            </a:r>
            <a:r>
              <a:rPr kumimoji="1" lang="zh-CN" altLang="en-US" dirty="0"/>
              <a:t> </a:t>
            </a:r>
            <a:r>
              <a:rPr kumimoji="1" lang="en-US" altLang="zh-CN" dirty="0"/>
              <a:t>complain more about bad quality, portion</a:t>
            </a:r>
            <a:r>
              <a:rPr kumimoji="1" lang="zh-CN" altLang="en-US" dirty="0"/>
              <a:t> </a:t>
            </a:r>
            <a:r>
              <a:rPr kumimoji="1" lang="en-US" altLang="zh-CN" dirty="0"/>
              <a:t>size,</a:t>
            </a:r>
            <a:r>
              <a:rPr kumimoji="1" lang="zh-CN" altLang="en-US" dirty="0"/>
              <a:t> </a:t>
            </a:r>
            <a:r>
              <a:rPr kumimoji="1" lang="en-US" altLang="zh-CN" dirty="0"/>
              <a:t>‘zero</a:t>
            </a:r>
            <a:r>
              <a:rPr kumimoji="1" lang="zh-CN" altLang="en-US" dirty="0"/>
              <a:t> </a:t>
            </a:r>
            <a:r>
              <a:rPr kumimoji="1" lang="en-US" altLang="zh-CN" dirty="0"/>
              <a:t>vegetarian</a:t>
            </a:r>
            <a:r>
              <a:rPr kumimoji="1" lang="zh-CN" altLang="en-US" dirty="0"/>
              <a:t> </a:t>
            </a:r>
            <a:r>
              <a:rPr kumimoji="1" lang="en-US" altLang="zh-CN" dirty="0"/>
              <a:t>option’</a:t>
            </a:r>
            <a:r>
              <a:rPr kumimoji="1" lang="zh-CN" altLang="en-US" dirty="0"/>
              <a:t> </a:t>
            </a:r>
            <a:r>
              <a:rPr kumimoji="1" lang="en-US" altLang="zh-CN" dirty="0"/>
              <a:t>menu</a:t>
            </a:r>
            <a:r>
              <a:rPr kumimoji="1" lang="zh-CN" altLang="en-US" dirty="0"/>
              <a:t> </a:t>
            </a:r>
            <a:r>
              <a:rPr kumimoji="1" lang="en-US" altLang="zh-CN" dirty="0"/>
              <a:t>that</a:t>
            </a:r>
            <a:r>
              <a:rPr kumimoji="1" lang="zh-CN" altLang="en-US" dirty="0"/>
              <a:t> </a:t>
            </a:r>
            <a:r>
              <a:rPr kumimoji="1" lang="en-US" altLang="zh-CN" dirty="0"/>
              <a:t>fits</a:t>
            </a:r>
            <a:r>
              <a:rPr kumimoji="1" lang="zh-CN" altLang="en-US" dirty="0"/>
              <a:t> </a:t>
            </a:r>
            <a:r>
              <a:rPr kumimoji="1" lang="en-US" altLang="zh-CN" dirty="0"/>
              <a:t>people</a:t>
            </a:r>
            <a:r>
              <a:rPr kumimoji="1" lang="zh-CN" altLang="en-US" dirty="0"/>
              <a:t> </a:t>
            </a:r>
            <a:r>
              <a:rPr kumimoji="1" lang="en-US" altLang="zh-CN" dirty="0"/>
              <a:t>who</a:t>
            </a:r>
            <a:r>
              <a:rPr kumimoji="1" lang="zh-CN" altLang="en-US" dirty="0"/>
              <a:t> </a:t>
            </a:r>
            <a:r>
              <a:rPr kumimoji="1" lang="en-US" altLang="zh-CN" dirty="0"/>
              <a:t>have</a:t>
            </a:r>
            <a:r>
              <a:rPr kumimoji="1" lang="zh-CN" altLang="en-US" dirty="0"/>
              <a:t> </a:t>
            </a:r>
            <a:r>
              <a:rPr kumimoji="1" lang="en-US" altLang="zh-CN" dirty="0"/>
              <a:t>different</a:t>
            </a:r>
            <a:r>
              <a:rPr kumimoji="1" lang="zh-CN" altLang="en-US" dirty="0"/>
              <a:t> </a:t>
            </a:r>
            <a:r>
              <a:rPr kumimoji="1" lang="en-US" altLang="zh-CN" dirty="0"/>
              <a:t>eating</a:t>
            </a:r>
            <a:r>
              <a:rPr kumimoji="1" lang="zh-CN" altLang="en-US" dirty="0"/>
              <a:t> </a:t>
            </a:r>
            <a:r>
              <a:rPr kumimoji="1" lang="en-US" altLang="zh-CN" dirty="0"/>
              <a:t>habit, lose</a:t>
            </a:r>
            <a:r>
              <a:rPr kumimoji="1" lang="zh-CN" altLang="en-US" dirty="0"/>
              <a:t> </a:t>
            </a:r>
            <a:r>
              <a:rPr kumimoji="1" lang="en-US" altLang="zh-CN" dirty="0"/>
              <a:t>those</a:t>
            </a:r>
            <a:r>
              <a:rPr kumimoji="1" lang="zh-CN" altLang="en-US" dirty="0"/>
              <a:t> </a:t>
            </a:r>
            <a:r>
              <a:rPr kumimoji="1" lang="en-US" altLang="zh-CN" dirty="0"/>
              <a:t>kind</a:t>
            </a:r>
            <a:r>
              <a:rPr kumimoji="1" lang="zh-CN" altLang="en-US" dirty="0"/>
              <a:t> </a:t>
            </a:r>
            <a:r>
              <a:rPr kumimoji="1" lang="en-US" altLang="zh-CN" dirty="0"/>
              <a:t>of</a:t>
            </a:r>
            <a:r>
              <a:rPr kumimoji="1" lang="zh-CN" altLang="en-US" dirty="0"/>
              <a:t> </a:t>
            </a:r>
            <a:r>
              <a:rPr kumimoji="1" lang="en-US" altLang="zh-CN" dirty="0"/>
              <a:t>customers.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26</a:t>
            </a:fld>
            <a:endParaRPr lang="zh-CN" altLang="en-US"/>
          </a:p>
        </p:txBody>
      </p:sp>
    </p:spTree>
    <p:extLst>
      <p:ext uri="{BB962C8B-B14F-4D97-AF65-F5344CB8AC3E}">
        <p14:creationId xmlns:p14="http://schemas.microsoft.com/office/powerpoint/2010/main" val="3072297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classification model, we can define restaurant sentiment index as average of positive and negative tips prediction, if index equal to 1, which means from the tips we predict all the users recommend this restaurant and 0 means none of the user recommend this restaurant. And we</a:t>
            </a:r>
            <a:r>
              <a:rPr lang="zh-CN" altLang="en-US" dirty="0"/>
              <a:t> </a:t>
            </a:r>
            <a:r>
              <a:rPr lang="en-US" altLang="zh-CN" dirty="0"/>
              <a:t>compare</a:t>
            </a:r>
            <a:r>
              <a:rPr lang="zh-CN" altLang="en-US" dirty="0"/>
              <a:t> </a:t>
            </a:r>
            <a:r>
              <a:rPr lang="en-US" altLang="zh-CN" dirty="0"/>
              <a:t>10</a:t>
            </a:r>
            <a:r>
              <a:rPr lang="zh-CN" altLang="en-US" dirty="0"/>
              <a:t> </a:t>
            </a:r>
            <a:r>
              <a:rPr lang="en-US" altLang="zh-CN" dirty="0"/>
              <a:t>most commented restaurants the predict sentiment score and review actual score, we find there is slight differences between them, and overall the sentiment prediction is a bit lower than the actual rating, the reason could be fake reviews or advertising factor among top rating restaurant. And we define the index below 0.5 as the restaurant we do not recommend, the index between 0.5-0.8 are the satisfying restaurant, above 0.8 are hotly discussed restaurants. Therefore, customer can identify which restaurants are really recommended based on the index.</a:t>
            </a:r>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27</a:t>
            </a:fld>
            <a:endParaRPr lang="zh-CN" altLang="en-US"/>
          </a:p>
        </p:txBody>
      </p:sp>
    </p:spTree>
    <p:extLst>
      <p:ext uri="{BB962C8B-B14F-4D97-AF65-F5344CB8AC3E}">
        <p14:creationId xmlns:p14="http://schemas.microsoft.com/office/powerpoint/2010/main" val="843885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US" altLang="zh-CN" dirty="0"/>
            </a:br>
            <a:r>
              <a:rPr lang="en-US" altLang="zh-CN" dirty="0"/>
              <a:t>In terms of one merchant, the index fluctuation from one period to another can indicate merchant to make adjustment on business strategy. For example, a buffet restaurant with a high sentiment index over the year except a dramatically drop from July to September, which can give early warning to focus more on improving the problem and grasp </a:t>
            </a:r>
            <a:r>
              <a:rPr lang="en-US" altLang="zh-CN" sz="1300" b="0" i="0" kern="1200" dirty="0">
                <a:solidFill>
                  <a:schemeClr val="tx1"/>
                </a:solidFill>
                <a:effectLst/>
                <a:latin typeface="+mn-lt"/>
                <a:ea typeface="+mn-ea"/>
                <a:cs typeface="+mn-cs"/>
              </a:rPr>
              <a:t>hot topic changes.</a:t>
            </a:r>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28</a:t>
            </a:fld>
            <a:endParaRPr lang="zh-CN" altLang="en-US"/>
          </a:p>
        </p:txBody>
      </p:sp>
    </p:spTree>
    <p:extLst>
      <p:ext uri="{BB962C8B-B14F-4D97-AF65-F5344CB8AC3E}">
        <p14:creationId xmlns:p14="http://schemas.microsoft.com/office/powerpoint/2010/main" val="189927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7EFFEE-2121-4C4A-AA6A-67396F874B34}" type="slidenum">
              <a:rPr lang="zh-CN" altLang="en-US" smtClean="0"/>
              <a:t>29</a:t>
            </a:fld>
            <a:endParaRPr lang="zh-CN" altLang="en-US"/>
          </a:p>
        </p:txBody>
      </p:sp>
    </p:spTree>
    <p:extLst>
      <p:ext uri="{BB962C8B-B14F-4D97-AF65-F5344CB8AC3E}">
        <p14:creationId xmlns:p14="http://schemas.microsoft.com/office/powerpoint/2010/main" val="3954404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400" dirty="0">
                <a:solidFill>
                  <a:srgbClr val="FF0000"/>
                </a:solidFill>
                <a:cs typeface="Calibri" panose="020F0502020204030204" pitchFamily="34" charset="0"/>
              </a:rPr>
              <a:t>Early warning </a:t>
            </a:r>
            <a:r>
              <a:rPr lang="en-US" altLang="zh-CN" sz="1400" dirty="0">
                <a:solidFill>
                  <a:schemeClr val="bg1"/>
                </a:solidFill>
                <a:cs typeface="Calibri" panose="020F0502020204030204" pitchFamily="34" charset="0"/>
              </a:rPr>
              <a:t>of potential risks</a:t>
            </a:r>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t>30</a:t>
            </a:fld>
            <a:endParaRPr lang="zh-CN" altLang="en-US"/>
          </a:p>
        </p:txBody>
      </p:sp>
    </p:spTree>
    <p:extLst>
      <p:ext uri="{BB962C8B-B14F-4D97-AF65-F5344CB8AC3E}">
        <p14:creationId xmlns:p14="http://schemas.microsoft.com/office/powerpoint/2010/main" val="261589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7EFFEE-2121-4C4A-AA6A-67396F874B34}"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extLst>
      <p:ext uri="{BB962C8B-B14F-4D97-AF65-F5344CB8AC3E}">
        <p14:creationId xmlns:p14="http://schemas.microsoft.com/office/powerpoint/2010/main" val="2956449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extLst>
      <p:ext uri="{BB962C8B-B14F-4D97-AF65-F5344CB8AC3E}">
        <p14:creationId xmlns:p14="http://schemas.microsoft.com/office/powerpoint/2010/main" val="4219120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F7EFFEE-2121-4C4A-AA6A-67396F874B34}" type="slidenum">
              <a:rPr lang="zh-CN" altLang="en-US" smtClean="0"/>
              <a:t>7</a:t>
            </a:fld>
            <a:endParaRPr lang="zh-CN" altLang="en-US"/>
          </a:p>
        </p:txBody>
      </p:sp>
    </p:spTree>
    <p:extLst>
      <p:ext uri="{BB962C8B-B14F-4D97-AF65-F5344CB8AC3E}">
        <p14:creationId xmlns:p14="http://schemas.microsoft.com/office/powerpoint/2010/main" val="4293061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4213" y="1141413"/>
            <a:ext cx="5486400" cy="3086100"/>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zh-CN" altLang="en-US" dirty="0"/>
          </a:p>
        </p:txBody>
      </p:sp>
      <p:sp>
        <p:nvSpPr>
          <p:cNvPr id="37892"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F072CDB6-E1FA-46ED-B4B9-DDF96359B0CB}" type="slidenum">
              <a:rPr lang="zh-CN" altLang="en-US">
                <a:latin typeface="Arial" panose="020B0604020202020204" pitchFamily="34" charset="0"/>
                <a:ea typeface="微软雅黑" panose="020B0503020204020204" pitchFamily="34" charset="-122"/>
              </a:rPr>
              <a:t>8</a:t>
            </a:fld>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445401747"/>
      </p:ext>
    </p:extLst>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xfrm>
            <a:off x="684213" y="1141413"/>
            <a:ext cx="5486400" cy="3086100"/>
          </a:xfrm>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7891" name="备注占位符 2"/>
          <p:cNvSpPr>
            <a:spLocks noGrp="1" noChangeArrowheads="1"/>
          </p:cNvSpPr>
          <p:nvPr>
            <p:ph type="body" idx="1"/>
          </p:nvPr>
        </p:nvSpPr>
        <p:spPr>
          <a:xfrm>
            <a:off x="684213" y="4398963"/>
            <a:ext cx="5486400" cy="3600450"/>
          </a:xfrm>
          <a:noFill/>
          <a:extLst>
            <a:ext uri="{909E8E84-426E-40DD-AFC4-6F175D3DCCD1}">
              <a14:hiddenFill xmlns:a14="http://schemas.microsoft.com/office/drawing/2010/main">
                <a:solidFill>
                  <a:srgbClr val="FFFFFF"/>
                </a:solidFill>
              </a14:hiddenFill>
            </a:ext>
          </a:extLst>
        </p:spPr>
        <p:txBody>
          <a:bodyPr/>
          <a:lstStyle/>
          <a:p>
            <a:pPr eaLnBrk="1" hangingPunct="1">
              <a:spcBef>
                <a:spcPct val="0"/>
              </a:spcBef>
            </a:pPr>
            <a:endParaRPr lang="zh-CN" altLang="en-US"/>
          </a:p>
        </p:txBody>
      </p:sp>
      <p:sp>
        <p:nvSpPr>
          <p:cNvPr id="37892" name="灯片编号占位符 3"/>
          <p:cNvSpPr txBox="1">
            <a:spLocks noGrp="1" noChangeArrowheads="1"/>
          </p:cNvSpPr>
          <p:nvPr/>
        </p:nvSpPr>
        <p:spPr bwMode="auto">
          <a:xfrm>
            <a:off x="3883025" y="8683625"/>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lgn="r" eaLnBrk="1" latinLnBrk="1" hangingPunct="1">
              <a:spcBef>
                <a:spcPct val="0"/>
              </a:spcBef>
            </a:pPr>
            <a:fld id="{F072CDB6-E1FA-46ED-B4B9-DDF96359B0CB}" type="slidenum">
              <a:rPr lang="zh-CN" altLang="en-US">
                <a:latin typeface="Arial" panose="020B0604020202020204" pitchFamily="34" charset="0"/>
                <a:ea typeface="微软雅黑" panose="020B0503020204020204" pitchFamily="34" charset="-122"/>
              </a:rPr>
              <a:t>9</a:t>
            </a:fld>
            <a:endParaRPr lang="zh-CN" altLang="en-US" dirty="0">
              <a:latin typeface="Arial" panose="020B0604020202020204" pitchFamily="34" charset="0"/>
              <a:ea typeface="微软雅黑" panose="020B0503020204020204" pitchFamily="34" charset="-122"/>
            </a:endParaRPr>
          </a:p>
        </p:txBody>
      </p:sp>
    </p:spTree>
    <p:extLst>
      <p:ext uri="{BB962C8B-B14F-4D97-AF65-F5344CB8AC3E}">
        <p14:creationId xmlns:p14="http://schemas.microsoft.com/office/powerpoint/2010/main" val="3264175973"/>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t>2020/8/3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8D5ACA-62CA-46DB-AD6B-12EDD6D51A23}" type="slidenum">
              <a:rPr lang="zh-CN" altLang="en-US" smtClean="0"/>
              <a:t>‹#›</a:t>
            </a:fld>
            <a:endParaRPr lang="zh-CN" alt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2_节标题">
    <p:spTree>
      <p:nvGrpSpPr>
        <p:cNvPr id="1" name=""/>
        <p:cNvGrpSpPr/>
        <p:nvPr/>
      </p:nvGrpSpPr>
      <p:grpSpPr>
        <a:xfrm>
          <a:off x="0" y="0"/>
          <a:ext cx="0" cy="0"/>
          <a:chOff x="0" y="0"/>
          <a:chExt cx="0" cy="0"/>
        </a:xfrm>
      </p:grpSpPr>
      <p:sp>
        <p:nvSpPr>
          <p:cNvPr id="3" name="矩形 2"/>
          <p:cNvSpPr/>
          <p:nvPr userDrawn="1"/>
        </p:nvSpPr>
        <p:spPr>
          <a:xfrm>
            <a:off x="0" y="-12699"/>
            <a:ext cx="12858750" cy="7245349"/>
          </a:xfrm>
          <a:prstGeom prst="rect">
            <a:avLst/>
          </a:prstGeom>
          <a:solidFill>
            <a:srgbClr val="231F2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3">
            <a:extLst>
              <a:ext uri="{FF2B5EF4-FFF2-40B4-BE49-F238E27FC236}">
                <a16:creationId xmlns:a16="http://schemas.microsoft.com/office/drawing/2014/main" id="{09BC3E67-43F3-441A-B4F4-A218D95513C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85959" y="20590"/>
            <a:ext cx="1080120" cy="73851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2020/8/3</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chart" Target="../charts/chart4.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chart" Target="../charts/char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7.xml"/><Relationship Id="rId7" Type="http://schemas.openxmlformats.org/officeDocument/2006/relationships/image" Target="../media/image31.svg"/><Relationship Id="rId12" Type="http://schemas.openxmlformats.org/officeDocument/2006/relationships/image" Target="../media/image35.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svg"/><Relationship Id="rId10" Type="http://schemas.openxmlformats.org/officeDocument/2006/relationships/image" Target="../media/image33.svg"/><Relationship Id="rId4" Type="http://schemas.openxmlformats.org/officeDocument/2006/relationships/image" Target="../media/image28.png"/><Relationship Id="rId9"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259"/>
          <p:cNvSpPr>
            <a:spLocks noChangeArrowheads="1"/>
          </p:cNvSpPr>
          <p:nvPr/>
        </p:nvSpPr>
        <p:spPr bwMode="auto">
          <a:xfrm>
            <a:off x="4485159" y="2712381"/>
            <a:ext cx="648072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6000" cap="all" dirty="0">
                <a:solidFill>
                  <a:schemeClr val="bg1"/>
                </a:solidFill>
                <a:cs typeface="Arial" panose="020B0604020202020204" pitchFamily="34" charset="0"/>
              </a:rPr>
              <a:t>工作总结与计划</a:t>
            </a:r>
          </a:p>
        </p:txBody>
      </p:sp>
      <p:sp>
        <p:nvSpPr>
          <p:cNvPr id="13" name="矩形 259"/>
          <p:cNvSpPr>
            <a:spLocks noChangeArrowheads="1"/>
          </p:cNvSpPr>
          <p:nvPr/>
        </p:nvSpPr>
        <p:spPr bwMode="auto">
          <a:xfrm>
            <a:off x="5479234" y="3728044"/>
            <a:ext cx="4492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800" cap="all" dirty="0">
                <a:solidFill>
                  <a:schemeClr val="bg1"/>
                </a:solidFill>
                <a:cs typeface="Arial" panose="020B0604020202020204" pitchFamily="34" charset="0"/>
              </a:rPr>
              <a:t>General work summary report</a:t>
            </a:r>
            <a:endParaRPr lang="zh-CN" altLang="en-US" sz="1800" cap="all" dirty="0">
              <a:solidFill>
                <a:schemeClr val="bg1"/>
              </a:solidFill>
              <a:cs typeface="Arial" panose="020B0604020202020204" pitchFamily="34" charset="0"/>
            </a:endParaRPr>
          </a:p>
        </p:txBody>
      </p:sp>
      <p:pic>
        <p:nvPicPr>
          <p:cNvPr id="1030" name="Picture 6" descr="“yelp city”的图片搜索结果">
            <a:extLst>
              <a:ext uri="{FF2B5EF4-FFF2-40B4-BE49-F238E27FC236}">
                <a16:creationId xmlns:a16="http://schemas.microsoft.com/office/drawing/2014/main" id="{2AD23967-4453-460E-82D7-02A68D2978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98" b="15965"/>
          <a:stretch/>
        </p:blipFill>
        <p:spPr bwMode="auto">
          <a:xfrm>
            <a:off x="1" y="0"/>
            <a:ext cx="12858750" cy="7232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5968160-F6CA-4BCA-810C-5B3B5465E6E8}"/>
              </a:ext>
            </a:extLst>
          </p:cNvPr>
          <p:cNvSpPr/>
          <p:nvPr/>
        </p:nvSpPr>
        <p:spPr>
          <a:xfrm>
            <a:off x="-21481" y="0"/>
            <a:ext cx="8301583" cy="7232650"/>
          </a:xfrm>
          <a:prstGeom prst="rect">
            <a:avLst/>
          </a:prstGeom>
          <a:solidFill>
            <a:schemeClr val="dk1">
              <a:alpha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92B32DE-7607-4342-921A-E4FACC7EDE15}"/>
              </a:ext>
            </a:extLst>
          </p:cNvPr>
          <p:cNvSpPr txBox="1"/>
          <p:nvPr/>
        </p:nvSpPr>
        <p:spPr>
          <a:xfrm>
            <a:off x="245070" y="2869886"/>
            <a:ext cx="7768480" cy="1015663"/>
          </a:xfrm>
          <a:prstGeom prst="rect">
            <a:avLst/>
          </a:prstGeom>
          <a:noFill/>
        </p:spPr>
        <p:txBody>
          <a:bodyPr wrap="square" rtlCol="0">
            <a:spAutoFit/>
          </a:bodyPr>
          <a:lstStyle/>
          <a:p>
            <a:pPr algn="ctr"/>
            <a:r>
              <a:rPr lang="en-US" altLang="zh-CN" sz="6000" dirty="0">
                <a:solidFill>
                  <a:schemeClr val="bg1"/>
                </a:solidFill>
                <a:latin typeface="Agency FB" panose="020B0503020202020204" pitchFamily="34" charset="0"/>
                <a:ea typeface="SimSun-ExtB" panose="02010609060101010101" pitchFamily="49" charset="-122"/>
                <a:cs typeface="Arial" panose="020B0604020202020204" pitchFamily="34" charset="0"/>
              </a:rPr>
              <a:t>IBM</a:t>
            </a:r>
            <a:r>
              <a:rPr lang="zh-CN" altLang="en-US" sz="6000" dirty="0">
                <a:solidFill>
                  <a:schemeClr val="bg1"/>
                </a:solidFill>
                <a:latin typeface="Agency FB" panose="020B0503020202020204" pitchFamily="34" charset="0"/>
                <a:ea typeface="SimSun-ExtB" panose="02010609060101010101" pitchFamily="49" charset="-122"/>
                <a:cs typeface="Arial" panose="020B0604020202020204" pitchFamily="34" charset="0"/>
              </a:rPr>
              <a:t> </a:t>
            </a:r>
            <a:r>
              <a:rPr lang="en-US" altLang="zh-CN" sz="6000" dirty="0">
                <a:solidFill>
                  <a:schemeClr val="bg1"/>
                </a:solidFill>
                <a:latin typeface="Agency FB" panose="020B0503020202020204" pitchFamily="34" charset="0"/>
                <a:ea typeface="SimSun-ExtB" panose="02010609060101010101" pitchFamily="49" charset="-122"/>
                <a:cs typeface="Arial" panose="020B0604020202020204" pitchFamily="34" charset="0"/>
              </a:rPr>
              <a:t>DATA</a:t>
            </a:r>
            <a:r>
              <a:rPr lang="zh-CN" altLang="en-US" sz="6000" dirty="0">
                <a:solidFill>
                  <a:schemeClr val="bg1"/>
                </a:solidFill>
                <a:latin typeface="Agency FB" panose="020B0503020202020204" pitchFamily="34" charset="0"/>
                <a:ea typeface="SimSun-ExtB" panose="02010609060101010101" pitchFamily="49" charset="-122"/>
                <a:cs typeface="Arial" panose="020B0604020202020204" pitchFamily="34" charset="0"/>
              </a:rPr>
              <a:t> </a:t>
            </a:r>
            <a:r>
              <a:rPr lang="en-US" altLang="zh-CN" sz="6000" dirty="0">
                <a:solidFill>
                  <a:schemeClr val="bg1"/>
                </a:solidFill>
                <a:latin typeface="Agency FB" panose="020B0503020202020204" pitchFamily="34" charset="0"/>
                <a:ea typeface="SimSun-ExtB" panose="02010609060101010101" pitchFamily="49" charset="-122"/>
                <a:cs typeface="Arial" panose="020B0604020202020204" pitchFamily="34" charset="0"/>
              </a:rPr>
              <a:t>ANALYSIS</a:t>
            </a:r>
            <a:r>
              <a:rPr lang="zh-CN" altLang="en-US" sz="6000" dirty="0">
                <a:solidFill>
                  <a:schemeClr val="bg1"/>
                </a:solidFill>
                <a:latin typeface="Agency FB" panose="020B0503020202020204" pitchFamily="34" charset="0"/>
                <a:ea typeface="SimSun-ExtB" panose="02010609060101010101" pitchFamily="49" charset="-122"/>
                <a:cs typeface="Arial" panose="020B0604020202020204" pitchFamily="34" charset="0"/>
              </a:rPr>
              <a:t> </a:t>
            </a:r>
            <a:r>
              <a:rPr lang="en-US" altLang="zh-CN" sz="6000" dirty="0">
                <a:solidFill>
                  <a:schemeClr val="bg1"/>
                </a:solidFill>
                <a:latin typeface="Agency FB" panose="020B0503020202020204" pitchFamily="34" charset="0"/>
                <a:ea typeface="SimSun-ExtB" panose="02010609060101010101" pitchFamily="49" charset="-122"/>
                <a:cs typeface="Arial" panose="020B0604020202020204" pitchFamily="34" charset="0"/>
              </a:rPr>
              <a:t>PROJECT</a:t>
            </a:r>
            <a:endParaRPr lang="en-US" sz="6000" dirty="0">
              <a:solidFill>
                <a:schemeClr val="bg1"/>
              </a:solidFill>
              <a:latin typeface="Agency FB" panose="020B0503020202020204" pitchFamily="34" charset="0"/>
              <a:ea typeface="SimSun-ExtB" panose="02010609060101010101" pitchFamily="49"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par>
                                <p:cTn id="12" presetID="26" presetClass="emph" presetSubtype="0" fill="hold" grpId="1" nodeType="withEffect">
                                  <p:stCondLst>
                                    <p:cond delay="0"/>
                                  </p:stCondLst>
                                  <p:iterate type="lt">
                                    <p:tmPct val="0"/>
                                  </p:iterate>
                                  <p:childTnLst>
                                    <p:animEffect transition="out" filter="fade">
                                      <p:cBhvr>
                                        <p:cTn id="13" dur="500" tmFilter="0, 0; .2, .5; .8, .5; 1, 0"/>
                                        <p:tgtEl>
                                          <p:spTgt spid="11"/>
                                        </p:tgtEl>
                                      </p:cBhvr>
                                    </p:animEffect>
                                    <p:animScale>
                                      <p:cBhvr>
                                        <p:cTn id="14" dur="250" autoRev="1" fill="hold"/>
                                        <p:tgtEl>
                                          <p:spTgt spid="11"/>
                                        </p:tgtEl>
                                      </p:cBhvr>
                                      <p:by x="105000" y="105000"/>
                                    </p:animScale>
                                  </p:childTnLst>
                                </p:cTn>
                              </p:par>
                              <p:par>
                                <p:cTn id="15" presetID="41" presetClass="entr" presetSubtype="0" fill="hold" grpId="0" nodeType="withEffect">
                                  <p:stCondLst>
                                    <p:cond delay="0"/>
                                  </p:stCondLst>
                                  <p:iterate type="lt">
                                    <p:tmPct val="10000"/>
                                  </p:iterate>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3"/>
                                        </p:tgtEl>
                                      </p:cBhvr>
                                    </p:animEffect>
                                  </p:childTnLst>
                                </p:cTn>
                              </p:par>
                              <p:par>
                                <p:cTn id="22" presetID="26" presetClass="emph" presetSubtype="0" fill="hold" grpId="1" nodeType="withEffect">
                                  <p:stCondLst>
                                    <p:cond delay="0"/>
                                  </p:stCondLst>
                                  <p:iterate type="lt">
                                    <p:tmPct val="0"/>
                                  </p:iterate>
                                  <p:childTnLst>
                                    <p:animEffect transition="out" filter="fade">
                                      <p:cBhvr>
                                        <p:cTn id="23" dur="500" tmFilter="0, 0; .2, .5; .8, .5; 1, 0"/>
                                        <p:tgtEl>
                                          <p:spTgt spid="13"/>
                                        </p:tgtEl>
                                      </p:cBhvr>
                                    </p:animEffect>
                                    <p:animScale>
                                      <p:cBhvr>
                                        <p:cTn id="24"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041C1D2A-6A7F-8B47-AAAD-2993FA9EAC3C}"/>
              </a:ext>
            </a:extLst>
          </p:cNvPr>
          <p:cNvSpPr txBox="1"/>
          <p:nvPr/>
        </p:nvSpPr>
        <p:spPr>
          <a:xfrm>
            <a:off x="372973" y="266550"/>
            <a:ext cx="3597158"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DATA</a:t>
            </a:r>
            <a:r>
              <a:rPr lang="zh-CN" altLang="en-US" sz="280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DESCRIPTION</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28A6B32F-6716-164A-B4CE-710F603E714B}"/>
              </a:ext>
            </a:extLst>
          </p:cNvPr>
          <p:cNvSpPr txBox="1"/>
          <p:nvPr/>
        </p:nvSpPr>
        <p:spPr>
          <a:xfrm>
            <a:off x="372973" y="719042"/>
            <a:ext cx="3569906" cy="405152"/>
          </a:xfrm>
          <a:prstGeom prst="rect">
            <a:avLst/>
          </a:prstGeom>
          <a:noFill/>
        </p:spPr>
        <p:txBody>
          <a:bodyPr wrap="none" lIns="96434" tIns="48217" rIns="96434" bIns="48217" rtlCol="0">
            <a:spAutoFit/>
          </a:bodyPr>
          <a:lstStyle/>
          <a:p>
            <a:pPr latinLnBrk="0"/>
            <a:r>
              <a:rPr lang="en-US" altLang="zh-CN" sz="2000" dirty="0" err="1">
                <a:solidFill>
                  <a:schemeClr val="bg1"/>
                </a:solidFill>
                <a:latin typeface="+mn-lt"/>
                <a:ea typeface="Microsoft YaHei" panose="020B0503020204020204" pitchFamily="34" charset="-122"/>
              </a:rPr>
              <a:t>Yelp_Academic_Dataset_Review</a:t>
            </a:r>
            <a:endParaRPr lang="en-US" altLang="ko-KR" sz="2000" dirty="0">
              <a:solidFill>
                <a:schemeClr val="bg1"/>
              </a:solidFill>
              <a:latin typeface="+mn-lt"/>
              <a:ea typeface="Microsoft YaHei" panose="020B0503020204020204" pitchFamily="34" charset="-122"/>
            </a:endParaRPr>
          </a:p>
        </p:txBody>
      </p:sp>
      <p:graphicFrame>
        <p:nvGraphicFramePr>
          <p:cNvPr id="18" name="표 4">
            <a:extLst>
              <a:ext uri="{FF2B5EF4-FFF2-40B4-BE49-F238E27FC236}">
                <a16:creationId xmlns:a16="http://schemas.microsoft.com/office/drawing/2014/main" id="{F47BC319-8C12-214C-B590-EB494B6952BA}"/>
              </a:ext>
            </a:extLst>
          </p:cNvPr>
          <p:cNvGraphicFramePr>
            <a:graphicFrameLocks noGrp="1"/>
          </p:cNvGraphicFramePr>
          <p:nvPr>
            <p:extLst>
              <p:ext uri="{D42A27DB-BD31-4B8C-83A1-F6EECF244321}">
                <p14:modId xmlns:p14="http://schemas.microsoft.com/office/powerpoint/2010/main" val="3301116256"/>
              </p:ext>
            </p:extLst>
          </p:nvPr>
        </p:nvGraphicFramePr>
        <p:xfrm>
          <a:off x="492695" y="1576686"/>
          <a:ext cx="11873359" cy="4852886"/>
        </p:xfrm>
        <a:graphic>
          <a:graphicData uri="http://schemas.openxmlformats.org/drawingml/2006/table">
            <a:tbl>
              <a:tblPr firstRow="1" bandRow="1">
                <a:tableStyleId>{B301B821-A1FF-4177-AEE7-76D212191A09}</a:tableStyleId>
              </a:tblPr>
              <a:tblGrid>
                <a:gridCol w="397047">
                  <a:extLst>
                    <a:ext uri="{9D8B030D-6E8A-4147-A177-3AD203B41FA5}">
                      <a16:colId xmlns:a16="http://schemas.microsoft.com/office/drawing/2014/main" val="20000"/>
                    </a:ext>
                  </a:extLst>
                </a:gridCol>
                <a:gridCol w="1471930">
                  <a:extLst>
                    <a:ext uri="{9D8B030D-6E8A-4147-A177-3AD203B41FA5}">
                      <a16:colId xmlns:a16="http://schemas.microsoft.com/office/drawing/2014/main" val="20001"/>
                    </a:ext>
                  </a:extLst>
                </a:gridCol>
                <a:gridCol w="5347007">
                  <a:extLst>
                    <a:ext uri="{9D8B030D-6E8A-4147-A177-3AD203B41FA5}">
                      <a16:colId xmlns:a16="http://schemas.microsoft.com/office/drawing/2014/main" val="20002"/>
                    </a:ext>
                  </a:extLst>
                </a:gridCol>
                <a:gridCol w="1279304">
                  <a:extLst>
                    <a:ext uri="{9D8B030D-6E8A-4147-A177-3AD203B41FA5}">
                      <a16:colId xmlns:a16="http://schemas.microsoft.com/office/drawing/2014/main" val="20003"/>
                    </a:ext>
                  </a:extLst>
                </a:gridCol>
                <a:gridCol w="3378071">
                  <a:extLst>
                    <a:ext uri="{9D8B030D-6E8A-4147-A177-3AD203B41FA5}">
                      <a16:colId xmlns:a16="http://schemas.microsoft.com/office/drawing/2014/main" val="20004"/>
                    </a:ext>
                  </a:extLst>
                </a:gridCol>
              </a:tblGrid>
              <a:tr h="41659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Attributes</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Description</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Data</a:t>
                      </a:r>
                      <a:r>
                        <a:rPr lang="zh-CN" altLang="en-US" sz="1800" dirty="0">
                          <a:solidFill>
                            <a:schemeClr val="bg1"/>
                          </a:solidFill>
                        </a:rPr>
                        <a:t> </a:t>
                      </a:r>
                      <a:r>
                        <a:rPr lang="en-US" altLang="zh-CN" sz="1800" dirty="0">
                          <a:solidFill>
                            <a:schemeClr val="bg1"/>
                          </a:solidFill>
                        </a:rPr>
                        <a:t>Type</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Example</a:t>
                      </a:r>
                      <a:endParaRPr lang="en-US" altLang="ko-KR" sz="1800" dirty="0">
                        <a:solidFill>
                          <a:schemeClr val="bg1"/>
                        </a:solidFill>
                        <a:latin typeface="Calibri" panose="020F0502020204030204" pitchFamily="34" charset="0"/>
                      </a:endParaRPr>
                    </a:p>
                  </a:txBody>
                  <a:tcPr anchor="ctr"/>
                </a:tc>
                <a:extLst>
                  <a:ext uri="{0D108BD9-81ED-4DB2-BD59-A6C34878D82A}">
                    <a16:rowId xmlns:a16="http://schemas.microsoft.com/office/drawing/2014/main" val="10000"/>
                  </a:ext>
                </a:extLst>
              </a:tr>
              <a:tr h="361163">
                <a:tc>
                  <a:txBody>
                    <a:bodyPr/>
                    <a:lstStyle/>
                    <a:p>
                      <a:pPr algn="ctr" latinLnBrk="1"/>
                      <a:r>
                        <a:rPr lang="en-US" altLang="ko-KR" sz="1600" dirty="0">
                          <a:solidFill>
                            <a:schemeClr val="tx1"/>
                          </a:solidFill>
                        </a:rPr>
                        <a:t>01</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kern="1200" dirty="0" err="1">
                          <a:solidFill>
                            <a:schemeClr val="tx1"/>
                          </a:solidFill>
                          <a:effectLst/>
                        </a:rPr>
                        <a:t>Review</a:t>
                      </a:r>
                      <a:r>
                        <a:rPr lang="en-US" sz="1600" kern="1200" dirty="0" err="1">
                          <a:solidFill>
                            <a:schemeClr val="tx1"/>
                          </a:solidFill>
                          <a:effectLst/>
                        </a:rPr>
                        <a:t>_id</a:t>
                      </a:r>
                      <a:endParaRPr lang="zh-CN" altLang="en-US"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identifier</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review</a:t>
                      </a:r>
                      <a:r>
                        <a:rPr lang="zh-CN" altLang="en-US" sz="1600" kern="1200" dirty="0">
                          <a:solidFill>
                            <a:schemeClr val="tx1"/>
                          </a:solidFill>
                          <a:effectLst/>
                        </a:rPr>
                        <a:t> </a:t>
                      </a:r>
                      <a:r>
                        <a:rPr lang="en-US" altLang="zh-CN" sz="1600" kern="1200" dirty="0">
                          <a:solidFill>
                            <a:schemeClr val="tx1"/>
                          </a:solidFill>
                          <a:effectLst/>
                        </a:rPr>
                        <a:t>on</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solidFill>
                            <a:schemeClr val="tx1"/>
                          </a:solidFill>
                        </a:rPr>
                        <a:t>4bUyL7lzoWzDZaJETAKREg</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0001"/>
                  </a:ext>
                </a:extLst>
              </a:tr>
              <a:tr h="361163">
                <a:tc>
                  <a:txBody>
                    <a:bodyPr/>
                    <a:lstStyle/>
                    <a:p>
                      <a:pPr algn="ctr" latinLnBrk="1"/>
                      <a:r>
                        <a:rPr lang="en-US" altLang="ko-KR" sz="1600" dirty="0">
                          <a:solidFill>
                            <a:schemeClr val="tx1"/>
                          </a:solidFill>
                        </a:rPr>
                        <a:t>02</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kern="1200" dirty="0" err="1">
                          <a:solidFill>
                            <a:schemeClr val="tx1"/>
                          </a:solidFill>
                          <a:effectLst/>
                        </a:rPr>
                        <a:t>User_id</a:t>
                      </a:r>
                      <a:endParaRPr lang="zh-CN" altLang="en-US"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user</a:t>
                      </a:r>
                      <a:r>
                        <a:rPr lang="zh-CN" altLang="en-US" sz="1600" kern="1200" dirty="0">
                          <a:solidFill>
                            <a:schemeClr val="tx1"/>
                          </a:solidFill>
                          <a:effectLst/>
                        </a:rPr>
                        <a:t> </a:t>
                      </a:r>
                      <a:r>
                        <a:rPr lang="en-US" altLang="zh-CN" sz="1600" kern="1200" dirty="0">
                          <a:solidFill>
                            <a:schemeClr val="tx1"/>
                          </a:solidFill>
                          <a:effectLst/>
                        </a:rPr>
                        <a:t>that</a:t>
                      </a:r>
                      <a:r>
                        <a:rPr lang="zh-CN" altLang="en-US" sz="1600" kern="1200" dirty="0">
                          <a:solidFill>
                            <a:schemeClr val="tx1"/>
                          </a:solidFill>
                          <a:effectLst/>
                        </a:rPr>
                        <a:t> </a:t>
                      </a:r>
                      <a:r>
                        <a:rPr lang="en-US" altLang="zh-CN" sz="1600" kern="1200" dirty="0">
                          <a:solidFill>
                            <a:schemeClr val="tx1"/>
                          </a:solidFill>
                          <a:effectLst/>
                        </a:rPr>
                        <a:t>wrote</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review</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solidFill>
                            <a:schemeClr val="tx1"/>
                          </a:solidFill>
                        </a:rPr>
                        <a:t>_N7Ndn29bpll_961oPeEfw</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0002"/>
                  </a:ext>
                </a:extLst>
              </a:tr>
              <a:tr h="361163">
                <a:tc>
                  <a:txBody>
                    <a:bodyPr/>
                    <a:lstStyle/>
                    <a:p>
                      <a:pPr algn="ctr" latinLnBrk="1"/>
                      <a:r>
                        <a:rPr lang="en-US" altLang="ko-KR" sz="1600" dirty="0">
                          <a:solidFill>
                            <a:schemeClr val="tx1"/>
                          </a:solidFill>
                        </a:rPr>
                        <a:t>03</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kern="1200" dirty="0" err="1">
                          <a:solidFill>
                            <a:schemeClr val="tx1"/>
                          </a:solidFill>
                          <a:effectLst/>
                        </a:rPr>
                        <a:t>Business_id</a:t>
                      </a:r>
                      <a:endParaRPr lang="zh-CN" altLang="en-US"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review</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solidFill>
                            <a:schemeClr val="tx1"/>
                          </a:solidFill>
                        </a:rPr>
                        <a:t>y-Iw6dZflNix4BdwIyTNGA</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0003"/>
                  </a:ext>
                </a:extLst>
              </a:tr>
              <a:tr h="139948">
                <a:tc>
                  <a:txBody>
                    <a:bodyPr/>
                    <a:lstStyle/>
                    <a:p>
                      <a:pPr algn="ctr" latinLnBrk="1"/>
                      <a:r>
                        <a:rPr lang="en-US" altLang="zh-CN" sz="1600" b="1" dirty="0">
                          <a:solidFill>
                            <a:schemeClr val="tx1"/>
                          </a:solidFill>
                        </a:rPr>
                        <a:t>04</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b="1" kern="1200" dirty="0">
                          <a:solidFill>
                            <a:schemeClr val="tx1"/>
                          </a:solidFill>
                          <a:effectLst/>
                        </a:rPr>
                        <a:t>Stars</a:t>
                      </a:r>
                      <a:endParaRPr lang="zh-CN" altLang="en-US"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score</a:t>
                      </a:r>
                      <a:r>
                        <a:rPr lang="zh-CN" altLang="en-US" sz="1600" b="1" kern="1200" dirty="0">
                          <a:solidFill>
                            <a:schemeClr val="tx1"/>
                          </a:solidFill>
                          <a:effectLst/>
                        </a:rPr>
                        <a:t> </a:t>
                      </a:r>
                      <a:r>
                        <a:rPr lang="en-US" altLang="zh-CN" sz="1600" b="1" kern="1200" dirty="0">
                          <a:solidFill>
                            <a:schemeClr val="tx1"/>
                          </a:solidFill>
                          <a:effectLst/>
                        </a:rPr>
                        <a:t>that</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user</a:t>
                      </a:r>
                      <a:r>
                        <a:rPr lang="zh-CN" altLang="en-US" sz="1600" b="1" kern="1200" dirty="0">
                          <a:solidFill>
                            <a:schemeClr val="tx1"/>
                          </a:solidFill>
                          <a:effectLst/>
                        </a:rPr>
                        <a:t> </a:t>
                      </a:r>
                      <a:r>
                        <a:rPr lang="en-US" altLang="zh-CN" sz="1600" b="1" kern="1200" dirty="0">
                          <a:solidFill>
                            <a:schemeClr val="tx1"/>
                          </a:solidFill>
                          <a:effectLst/>
                        </a:rPr>
                        <a:t>give</a:t>
                      </a:r>
                      <a:r>
                        <a:rPr lang="zh-CN" altLang="en-US" sz="1600" b="1" kern="1200" dirty="0">
                          <a:solidFill>
                            <a:schemeClr val="tx1"/>
                          </a:solidFill>
                          <a:effectLst/>
                        </a:rPr>
                        <a:t> </a:t>
                      </a:r>
                      <a:r>
                        <a:rPr lang="en-US" altLang="zh-CN" sz="1600" b="1" kern="1200" dirty="0">
                          <a:solidFill>
                            <a:schemeClr val="tx1"/>
                          </a:solidFill>
                          <a:effectLst/>
                        </a:rPr>
                        <a:t>on</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merchant,</a:t>
                      </a:r>
                      <a:r>
                        <a:rPr lang="zh-CN" altLang="en-US" sz="1600" b="1" kern="1200" dirty="0">
                          <a:solidFill>
                            <a:schemeClr val="tx1"/>
                          </a:solidFill>
                          <a:effectLst/>
                        </a:rPr>
                        <a:t> </a:t>
                      </a:r>
                      <a:r>
                        <a:rPr lang="en-US" altLang="zh-CN" sz="1600" b="1" kern="1200" dirty="0">
                          <a:solidFill>
                            <a:schemeClr val="tx1"/>
                          </a:solidFill>
                          <a:effectLst/>
                        </a:rPr>
                        <a:t>from</a:t>
                      </a:r>
                      <a:r>
                        <a:rPr lang="zh-CN" altLang="en-US" sz="1600" b="1" kern="1200" dirty="0">
                          <a:solidFill>
                            <a:schemeClr val="tx1"/>
                          </a:solidFill>
                          <a:effectLst/>
                        </a:rPr>
                        <a:t> </a:t>
                      </a:r>
                      <a:r>
                        <a:rPr lang="en-US" altLang="zh-CN" sz="1600" b="1" kern="1200" dirty="0">
                          <a:solidFill>
                            <a:schemeClr val="tx1"/>
                          </a:solidFill>
                          <a:effectLst/>
                        </a:rPr>
                        <a:t>1</a:t>
                      </a:r>
                      <a:r>
                        <a:rPr lang="zh-CN" altLang="en-US" sz="1600" b="1" kern="1200" dirty="0">
                          <a:solidFill>
                            <a:schemeClr val="tx1"/>
                          </a:solidFill>
                          <a:effectLst/>
                        </a:rPr>
                        <a:t> </a:t>
                      </a:r>
                      <a:r>
                        <a:rPr lang="en-US" altLang="zh-CN" sz="1600" b="1" kern="1200" dirty="0">
                          <a:solidFill>
                            <a:schemeClr val="tx1"/>
                          </a:solidFill>
                          <a:effectLst/>
                        </a:rPr>
                        <a:t>to</a:t>
                      </a:r>
                      <a:r>
                        <a:rPr lang="zh-CN" altLang="en-US" sz="1600" b="1" kern="1200" dirty="0">
                          <a:solidFill>
                            <a:schemeClr val="tx1"/>
                          </a:solidFill>
                          <a:effectLst/>
                        </a:rPr>
                        <a:t> </a:t>
                      </a:r>
                      <a:r>
                        <a:rPr lang="en-US" altLang="zh-CN" sz="1600" b="1" kern="1200" dirty="0">
                          <a:solidFill>
                            <a:schemeClr val="tx1"/>
                          </a:solidFill>
                          <a:effectLst/>
                        </a:rPr>
                        <a:t>5</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3</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67366878"/>
                  </a:ext>
                </a:extLst>
              </a:tr>
              <a:tr h="261562">
                <a:tc>
                  <a:txBody>
                    <a:bodyPr/>
                    <a:lstStyle/>
                    <a:p>
                      <a:pPr algn="ctr" latinLnBrk="1"/>
                      <a:r>
                        <a:rPr lang="en-US" altLang="zh-CN" sz="1600" b="1" dirty="0">
                          <a:solidFill>
                            <a:schemeClr val="tx1"/>
                          </a:solidFill>
                        </a:rPr>
                        <a:t>05</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b="1" kern="1200" dirty="0">
                          <a:solidFill>
                            <a:schemeClr val="tx1"/>
                          </a:solidFill>
                          <a:effectLst/>
                        </a:rPr>
                        <a:t>Useful</a:t>
                      </a:r>
                      <a:endParaRPr lang="zh-CN" altLang="en-US"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times</a:t>
                      </a:r>
                      <a:r>
                        <a:rPr lang="zh-CN" altLang="en-US" sz="1600" b="1" kern="1200" dirty="0">
                          <a:solidFill>
                            <a:schemeClr val="tx1"/>
                          </a:solidFill>
                          <a:effectLst/>
                        </a:rPr>
                        <a:t> </a:t>
                      </a:r>
                      <a:r>
                        <a:rPr lang="en-US" altLang="zh-CN" sz="1600" b="1" kern="1200" dirty="0">
                          <a:solidFill>
                            <a:schemeClr val="tx1"/>
                          </a:solidFill>
                          <a:effectLst/>
                        </a:rPr>
                        <a:t>that</a:t>
                      </a:r>
                      <a:r>
                        <a:rPr lang="zh-CN" altLang="en-US" sz="1600" b="1" kern="1200" dirty="0">
                          <a:solidFill>
                            <a:schemeClr val="tx1"/>
                          </a:solidFill>
                          <a:effectLst/>
                        </a:rPr>
                        <a:t> </a:t>
                      </a:r>
                      <a:r>
                        <a:rPr lang="en-US" altLang="zh-CN" sz="1600" b="1" kern="1200" dirty="0">
                          <a:solidFill>
                            <a:schemeClr val="tx1"/>
                          </a:solidFill>
                          <a:effectLst/>
                        </a:rPr>
                        <a:t>other</a:t>
                      </a:r>
                      <a:r>
                        <a:rPr lang="zh-CN" altLang="en-US" sz="1600" b="1" kern="1200" dirty="0">
                          <a:solidFill>
                            <a:schemeClr val="tx1"/>
                          </a:solidFill>
                          <a:effectLst/>
                        </a:rPr>
                        <a:t> </a:t>
                      </a:r>
                      <a:r>
                        <a:rPr lang="en-US" altLang="zh-CN" sz="1600" b="1" kern="1200" dirty="0">
                          <a:solidFill>
                            <a:schemeClr val="tx1"/>
                          </a:solidFill>
                          <a:effectLst/>
                        </a:rPr>
                        <a:t>users</a:t>
                      </a:r>
                      <a:r>
                        <a:rPr lang="zh-CN" altLang="en-US" sz="1600" b="1" kern="1200" dirty="0">
                          <a:solidFill>
                            <a:schemeClr val="tx1"/>
                          </a:solidFill>
                          <a:effectLst/>
                        </a:rPr>
                        <a:t> </a:t>
                      </a:r>
                      <a:r>
                        <a:rPr lang="en-US" altLang="zh-CN" sz="1600" b="1" kern="1200" dirty="0">
                          <a:solidFill>
                            <a:schemeClr val="tx1"/>
                          </a:solidFill>
                          <a:effectLst/>
                        </a:rPr>
                        <a:t>thought</a:t>
                      </a:r>
                      <a:r>
                        <a:rPr lang="zh-CN" altLang="en-US" sz="1600" b="1" kern="1200" dirty="0">
                          <a:solidFill>
                            <a:schemeClr val="tx1"/>
                          </a:solidFill>
                          <a:effectLst/>
                        </a:rPr>
                        <a:t> </a:t>
                      </a:r>
                      <a:r>
                        <a:rPr lang="en-US" altLang="zh-CN" sz="1600" b="1" kern="1200" dirty="0">
                          <a:solidFill>
                            <a:schemeClr val="tx1"/>
                          </a:solidFill>
                          <a:effectLst/>
                        </a:rPr>
                        <a:t>this</a:t>
                      </a:r>
                      <a:r>
                        <a:rPr lang="zh-CN" altLang="en-US" sz="1600" b="1" kern="1200" dirty="0">
                          <a:solidFill>
                            <a:schemeClr val="tx1"/>
                          </a:solidFill>
                          <a:effectLst/>
                        </a:rPr>
                        <a:t> </a:t>
                      </a:r>
                      <a:r>
                        <a:rPr lang="en-US" altLang="zh-CN" sz="1600" b="1" kern="1200" dirty="0">
                          <a:solidFill>
                            <a:schemeClr val="tx1"/>
                          </a:solidFill>
                          <a:effectLst/>
                        </a:rPr>
                        <a:t>review</a:t>
                      </a:r>
                      <a:r>
                        <a:rPr lang="zh-CN" altLang="en-US" sz="1600" b="1" kern="1200" dirty="0">
                          <a:solidFill>
                            <a:schemeClr val="tx1"/>
                          </a:solidFill>
                          <a:effectLst/>
                        </a:rPr>
                        <a:t> </a:t>
                      </a:r>
                      <a:r>
                        <a:rPr lang="en-US" altLang="zh-CN" sz="1600" b="1" kern="1200" dirty="0">
                          <a:solidFill>
                            <a:schemeClr val="tx1"/>
                          </a:solidFill>
                          <a:effectLst/>
                        </a:rPr>
                        <a:t>was</a:t>
                      </a:r>
                      <a:r>
                        <a:rPr lang="zh-CN" altLang="en-US" sz="1600" b="1" kern="1200" dirty="0">
                          <a:solidFill>
                            <a:schemeClr val="tx1"/>
                          </a:solidFill>
                          <a:effectLst/>
                        </a:rPr>
                        <a:t> </a:t>
                      </a:r>
                      <a:r>
                        <a:rPr lang="en-US" altLang="zh-CN" sz="1600" b="1" kern="1200" dirty="0">
                          <a:solidFill>
                            <a:schemeClr val="tx1"/>
                          </a:solidFill>
                          <a:effectLst/>
                        </a:rPr>
                        <a:t>useful</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5</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034838577"/>
                  </a:ext>
                </a:extLst>
              </a:tr>
              <a:tr h="203085">
                <a:tc>
                  <a:txBody>
                    <a:bodyPr/>
                    <a:lstStyle/>
                    <a:p>
                      <a:pPr algn="ctr" latinLnBrk="1"/>
                      <a:r>
                        <a:rPr lang="en-US" altLang="zh-CN" sz="1600" b="1" dirty="0">
                          <a:solidFill>
                            <a:schemeClr val="tx1"/>
                          </a:solidFill>
                        </a:rPr>
                        <a:t>06</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b="1" kern="1200" dirty="0">
                          <a:solidFill>
                            <a:schemeClr val="tx1"/>
                          </a:solidFill>
                          <a:effectLst/>
                        </a:rPr>
                        <a:t>Funny</a:t>
                      </a:r>
                      <a:endParaRPr lang="zh-CN" altLang="en-US"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times</a:t>
                      </a:r>
                      <a:r>
                        <a:rPr lang="zh-CN" altLang="en-US" sz="1600" b="1" kern="1200" dirty="0">
                          <a:solidFill>
                            <a:schemeClr val="tx1"/>
                          </a:solidFill>
                          <a:effectLst/>
                        </a:rPr>
                        <a:t> </a:t>
                      </a:r>
                      <a:r>
                        <a:rPr lang="en-US" altLang="zh-CN" sz="1600" b="1" kern="1200" dirty="0">
                          <a:solidFill>
                            <a:schemeClr val="tx1"/>
                          </a:solidFill>
                          <a:effectLst/>
                        </a:rPr>
                        <a:t>that</a:t>
                      </a:r>
                      <a:r>
                        <a:rPr lang="zh-CN" altLang="en-US" sz="1600" b="1" kern="1200" dirty="0">
                          <a:solidFill>
                            <a:schemeClr val="tx1"/>
                          </a:solidFill>
                          <a:effectLst/>
                        </a:rPr>
                        <a:t> </a:t>
                      </a:r>
                      <a:r>
                        <a:rPr lang="en-US" altLang="zh-CN" sz="1600" b="1" kern="1200" dirty="0">
                          <a:solidFill>
                            <a:schemeClr val="tx1"/>
                          </a:solidFill>
                          <a:effectLst/>
                        </a:rPr>
                        <a:t>other</a:t>
                      </a:r>
                      <a:r>
                        <a:rPr lang="zh-CN" altLang="en-US" sz="1600" b="1" kern="1200" dirty="0">
                          <a:solidFill>
                            <a:schemeClr val="tx1"/>
                          </a:solidFill>
                          <a:effectLst/>
                        </a:rPr>
                        <a:t> </a:t>
                      </a:r>
                      <a:r>
                        <a:rPr lang="en-US" altLang="zh-CN" sz="1600" b="1" kern="1200" dirty="0">
                          <a:solidFill>
                            <a:schemeClr val="tx1"/>
                          </a:solidFill>
                          <a:effectLst/>
                        </a:rPr>
                        <a:t>users</a:t>
                      </a:r>
                      <a:r>
                        <a:rPr lang="zh-CN" altLang="en-US" sz="1600" b="1" kern="1200" dirty="0">
                          <a:solidFill>
                            <a:schemeClr val="tx1"/>
                          </a:solidFill>
                          <a:effectLst/>
                        </a:rPr>
                        <a:t> </a:t>
                      </a:r>
                      <a:r>
                        <a:rPr lang="en-US" altLang="zh-CN" sz="1600" b="1" kern="1200" dirty="0">
                          <a:solidFill>
                            <a:schemeClr val="tx1"/>
                          </a:solidFill>
                          <a:effectLst/>
                        </a:rPr>
                        <a:t>thought</a:t>
                      </a:r>
                      <a:r>
                        <a:rPr lang="zh-CN" altLang="en-US" sz="1600" b="1" kern="1200" dirty="0">
                          <a:solidFill>
                            <a:schemeClr val="tx1"/>
                          </a:solidFill>
                          <a:effectLst/>
                        </a:rPr>
                        <a:t> </a:t>
                      </a:r>
                      <a:r>
                        <a:rPr lang="en-US" altLang="zh-CN" sz="1600" b="1" kern="1200" dirty="0">
                          <a:solidFill>
                            <a:schemeClr val="tx1"/>
                          </a:solidFill>
                          <a:effectLst/>
                        </a:rPr>
                        <a:t>this</a:t>
                      </a:r>
                      <a:r>
                        <a:rPr lang="zh-CN" altLang="en-US" sz="1600" b="1" kern="1200" dirty="0">
                          <a:solidFill>
                            <a:schemeClr val="tx1"/>
                          </a:solidFill>
                          <a:effectLst/>
                        </a:rPr>
                        <a:t> </a:t>
                      </a:r>
                      <a:r>
                        <a:rPr lang="en-US" altLang="zh-CN" sz="1600" b="1" kern="1200" dirty="0">
                          <a:solidFill>
                            <a:schemeClr val="tx1"/>
                          </a:solidFill>
                          <a:effectLst/>
                        </a:rPr>
                        <a:t>review</a:t>
                      </a:r>
                      <a:r>
                        <a:rPr lang="zh-CN" altLang="en-US" sz="1600" b="1" kern="1200" dirty="0">
                          <a:solidFill>
                            <a:schemeClr val="tx1"/>
                          </a:solidFill>
                          <a:effectLst/>
                        </a:rPr>
                        <a:t> </a:t>
                      </a:r>
                      <a:r>
                        <a:rPr lang="en-US" altLang="zh-CN" sz="1600" b="1" kern="1200" dirty="0">
                          <a:solidFill>
                            <a:schemeClr val="tx1"/>
                          </a:solidFill>
                          <a:effectLst/>
                        </a:rPr>
                        <a:t>was</a:t>
                      </a:r>
                      <a:r>
                        <a:rPr lang="zh-CN" altLang="en-US" sz="1600" b="1" kern="1200" dirty="0">
                          <a:solidFill>
                            <a:schemeClr val="tx1"/>
                          </a:solidFill>
                          <a:effectLst/>
                        </a:rPr>
                        <a:t> </a:t>
                      </a:r>
                      <a:r>
                        <a:rPr lang="en-US" altLang="zh-CN" sz="1600" b="1" kern="1200" dirty="0">
                          <a:solidFill>
                            <a:schemeClr val="tx1"/>
                          </a:solidFill>
                          <a:effectLst/>
                        </a:rPr>
                        <a:t>funny</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2</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2076747064"/>
                  </a:ext>
                </a:extLst>
              </a:tr>
              <a:tr h="156943">
                <a:tc>
                  <a:txBody>
                    <a:bodyPr/>
                    <a:lstStyle/>
                    <a:p>
                      <a:pPr algn="ctr" latinLnBrk="1"/>
                      <a:r>
                        <a:rPr lang="en-US" altLang="ko-KR" sz="1600" b="1" dirty="0">
                          <a:solidFill>
                            <a:schemeClr val="tx1"/>
                          </a:solidFill>
                        </a:rPr>
                        <a:t>0</a:t>
                      </a:r>
                      <a:r>
                        <a:rPr lang="en-US" altLang="zh-CN" sz="1600" b="1" dirty="0">
                          <a:solidFill>
                            <a:schemeClr val="tx1"/>
                          </a:solidFill>
                        </a:rPr>
                        <a:t>7</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b="1" kern="100" dirty="0">
                          <a:solidFill>
                            <a:schemeClr val="tx1"/>
                          </a:solidFill>
                          <a:effectLst/>
                        </a:rPr>
                        <a:t>Cool</a:t>
                      </a:r>
                      <a:endParaRPr lang="zh-CN" sz="1600" b="1"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times</a:t>
                      </a:r>
                      <a:r>
                        <a:rPr lang="zh-CN" altLang="en-US" sz="1600" b="1" kern="1200" dirty="0">
                          <a:solidFill>
                            <a:schemeClr val="tx1"/>
                          </a:solidFill>
                          <a:effectLst/>
                        </a:rPr>
                        <a:t> </a:t>
                      </a:r>
                      <a:r>
                        <a:rPr lang="en-US" altLang="zh-CN" sz="1600" b="1" kern="1200" dirty="0">
                          <a:solidFill>
                            <a:schemeClr val="tx1"/>
                          </a:solidFill>
                          <a:effectLst/>
                        </a:rPr>
                        <a:t>that</a:t>
                      </a:r>
                      <a:r>
                        <a:rPr lang="zh-CN" altLang="en-US" sz="1600" b="1" kern="1200" dirty="0">
                          <a:solidFill>
                            <a:schemeClr val="tx1"/>
                          </a:solidFill>
                          <a:effectLst/>
                        </a:rPr>
                        <a:t> </a:t>
                      </a:r>
                      <a:r>
                        <a:rPr lang="en-US" altLang="zh-CN" sz="1600" b="1" kern="1200" dirty="0">
                          <a:solidFill>
                            <a:schemeClr val="tx1"/>
                          </a:solidFill>
                          <a:effectLst/>
                        </a:rPr>
                        <a:t>other</a:t>
                      </a:r>
                      <a:r>
                        <a:rPr lang="zh-CN" altLang="en-US" sz="1600" b="1" kern="1200" dirty="0">
                          <a:solidFill>
                            <a:schemeClr val="tx1"/>
                          </a:solidFill>
                          <a:effectLst/>
                        </a:rPr>
                        <a:t> </a:t>
                      </a:r>
                      <a:r>
                        <a:rPr lang="en-US" altLang="zh-CN" sz="1600" b="1" kern="1200" dirty="0">
                          <a:solidFill>
                            <a:schemeClr val="tx1"/>
                          </a:solidFill>
                          <a:effectLst/>
                        </a:rPr>
                        <a:t>users</a:t>
                      </a:r>
                      <a:r>
                        <a:rPr lang="zh-CN" altLang="en-US" sz="1600" b="1" kern="1200" dirty="0">
                          <a:solidFill>
                            <a:schemeClr val="tx1"/>
                          </a:solidFill>
                          <a:effectLst/>
                        </a:rPr>
                        <a:t> </a:t>
                      </a:r>
                      <a:r>
                        <a:rPr lang="en-US" altLang="zh-CN" sz="1600" b="1" kern="1200" dirty="0">
                          <a:solidFill>
                            <a:schemeClr val="tx1"/>
                          </a:solidFill>
                          <a:effectLst/>
                        </a:rPr>
                        <a:t>thought</a:t>
                      </a:r>
                      <a:r>
                        <a:rPr lang="zh-CN" altLang="en-US" sz="1600" b="1" kern="1200" dirty="0">
                          <a:solidFill>
                            <a:schemeClr val="tx1"/>
                          </a:solidFill>
                          <a:effectLst/>
                        </a:rPr>
                        <a:t> </a:t>
                      </a:r>
                      <a:r>
                        <a:rPr lang="en-US" altLang="zh-CN" sz="1600" b="1" kern="1200" dirty="0">
                          <a:solidFill>
                            <a:schemeClr val="tx1"/>
                          </a:solidFill>
                          <a:effectLst/>
                        </a:rPr>
                        <a:t>this</a:t>
                      </a:r>
                      <a:r>
                        <a:rPr lang="zh-CN" altLang="en-US" sz="1600" b="1" kern="1200" dirty="0">
                          <a:solidFill>
                            <a:schemeClr val="tx1"/>
                          </a:solidFill>
                          <a:effectLst/>
                        </a:rPr>
                        <a:t> </a:t>
                      </a:r>
                      <a:r>
                        <a:rPr lang="en-US" altLang="zh-CN" sz="1600" b="1" kern="1200" dirty="0">
                          <a:solidFill>
                            <a:schemeClr val="tx1"/>
                          </a:solidFill>
                          <a:effectLst/>
                        </a:rPr>
                        <a:t>review</a:t>
                      </a:r>
                      <a:r>
                        <a:rPr lang="zh-CN" altLang="en-US" sz="1600" b="1" kern="1200" dirty="0">
                          <a:solidFill>
                            <a:schemeClr val="tx1"/>
                          </a:solidFill>
                          <a:effectLst/>
                        </a:rPr>
                        <a:t> </a:t>
                      </a:r>
                      <a:r>
                        <a:rPr lang="en-US" altLang="zh-CN" sz="1600" b="1" kern="1200" dirty="0">
                          <a:solidFill>
                            <a:schemeClr val="tx1"/>
                          </a:solidFill>
                          <a:effectLst/>
                        </a:rPr>
                        <a:t>was</a:t>
                      </a:r>
                      <a:r>
                        <a:rPr lang="zh-CN" altLang="en-US" sz="1600" b="1" kern="1200" dirty="0">
                          <a:solidFill>
                            <a:schemeClr val="tx1"/>
                          </a:solidFill>
                          <a:effectLst/>
                        </a:rPr>
                        <a:t> </a:t>
                      </a:r>
                      <a:r>
                        <a:rPr lang="en-US" altLang="zh-CN" sz="1600" b="1" kern="1200" dirty="0">
                          <a:solidFill>
                            <a:schemeClr val="tx1"/>
                          </a:solidFill>
                          <a:effectLst/>
                        </a:rPr>
                        <a:t>cool</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zh-CN" altLang="en-US" sz="1600" kern="1200" dirty="0">
                          <a:solidFill>
                            <a:schemeClr val="tx1"/>
                          </a:solidFill>
                        </a:rPr>
                        <a:t>  </a:t>
                      </a:r>
                      <a:r>
                        <a:rPr lang="en-US" altLang="zh-CN" sz="1600" kern="1200" dirty="0">
                          <a:solidFill>
                            <a:schemeClr val="tx1"/>
                          </a:solidFill>
                        </a:rPr>
                        <a:t>6</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156943">
                <a:tc>
                  <a:txBody>
                    <a:bodyPr/>
                    <a:lstStyle/>
                    <a:p>
                      <a:pPr algn="ctr" latinLnBrk="1"/>
                      <a:r>
                        <a:rPr lang="en-US" altLang="zh-CN" sz="1600" b="1" dirty="0">
                          <a:solidFill>
                            <a:schemeClr val="tx1"/>
                          </a:solidFill>
                        </a:rPr>
                        <a:t>08</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b="1" kern="100" dirty="0">
                          <a:solidFill>
                            <a:schemeClr val="tx1"/>
                          </a:solidFill>
                          <a:effectLst/>
                        </a:rPr>
                        <a:t>Text</a:t>
                      </a:r>
                      <a:endParaRPr lang="zh-CN" sz="1600" b="1"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content</a:t>
                      </a:r>
                      <a:r>
                        <a:rPr lang="zh-CN" altLang="en-US" sz="1600" b="1" kern="1200" dirty="0">
                          <a:solidFill>
                            <a:schemeClr val="tx1"/>
                          </a:solidFill>
                          <a:effectLst/>
                        </a:rPr>
                        <a:t> </a:t>
                      </a:r>
                      <a:r>
                        <a:rPr lang="en-US" altLang="zh-CN" sz="1600" b="1" kern="1200" dirty="0">
                          <a:solidFill>
                            <a:schemeClr val="tx1"/>
                          </a:solidFill>
                          <a:effectLst/>
                        </a:rPr>
                        <a:t>of</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review</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en-US" altLang="zh-CN" sz="1600" kern="1200" dirty="0">
                          <a:solidFill>
                            <a:schemeClr val="tx1"/>
                          </a:solidFill>
                        </a:rPr>
                        <a:t>Dinner was fantastic!</a:t>
                      </a:r>
                      <a:r>
                        <a:rPr lang="zh-CN" altLang="en-US" sz="1600" kern="1200" dirty="0">
                          <a:solidFill>
                            <a:schemeClr val="tx1"/>
                          </a:solidFill>
                        </a:rPr>
                        <a:t> </a:t>
                      </a:r>
                      <a:r>
                        <a:rPr lang="en-US" altLang="zh-CN" sz="1600" kern="1200" dirty="0">
                          <a:solidFill>
                            <a:schemeClr val="tx1"/>
                          </a:solidFill>
                        </a:rPr>
                        <a:t>Service was great. </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3558519349"/>
                  </a:ext>
                </a:extLst>
              </a:tr>
              <a:tr h="156943">
                <a:tc>
                  <a:txBody>
                    <a:bodyPr/>
                    <a:lstStyle/>
                    <a:p>
                      <a:pPr algn="ctr" latinLnBrk="1"/>
                      <a:r>
                        <a:rPr lang="en-US" altLang="zh-CN" sz="1600" dirty="0">
                          <a:solidFill>
                            <a:schemeClr val="tx1"/>
                          </a:solidFill>
                        </a:rPr>
                        <a:t>09</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kern="100" dirty="0">
                          <a:solidFill>
                            <a:schemeClr val="tx1"/>
                          </a:solidFill>
                          <a:effectLst/>
                        </a:rPr>
                        <a:t>Date</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date</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user</a:t>
                      </a:r>
                      <a:r>
                        <a:rPr lang="zh-CN" altLang="en-US" sz="1600" kern="1200" dirty="0">
                          <a:solidFill>
                            <a:schemeClr val="tx1"/>
                          </a:solidFill>
                          <a:effectLst/>
                        </a:rPr>
                        <a:t> </a:t>
                      </a:r>
                      <a:r>
                        <a:rPr lang="en-US" altLang="zh-CN" sz="1600" kern="1200" dirty="0">
                          <a:solidFill>
                            <a:schemeClr val="tx1"/>
                          </a:solidFill>
                          <a:effectLst/>
                        </a:rPr>
                        <a:t>posted</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review</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Date</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zh-CN" altLang="en-US" sz="1600" kern="1200" dirty="0">
                          <a:solidFill>
                            <a:schemeClr val="tx1"/>
                          </a:solidFill>
                        </a:rPr>
                        <a:t> </a:t>
                      </a:r>
                      <a:r>
                        <a:rPr lang="en-US" altLang="zh-CN" sz="1600" kern="1200" dirty="0">
                          <a:solidFill>
                            <a:schemeClr val="tx1"/>
                          </a:solidFill>
                        </a:rPr>
                        <a:t>2014/6/27</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1773235500"/>
                  </a:ext>
                </a:extLst>
              </a:tr>
              <a:tr h="156943">
                <a:tc>
                  <a:txBody>
                    <a:bodyPr/>
                    <a:lstStyle/>
                    <a:p>
                      <a:pPr algn="ctr" latinLnBrk="1"/>
                      <a:r>
                        <a:rPr lang="en-US" altLang="zh-CN" sz="1600" dirty="0">
                          <a:solidFill>
                            <a:schemeClr val="tx1"/>
                          </a:solidFill>
                        </a:rPr>
                        <a:t>10</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kern="100" dirty="0">
                          <a:solidFill>
                            <a:schemeClr val="tx1"/>
                          </a:solidFill>
                          <a:effectLst/>
                        </a:rPr>
                        <a:t>Time</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time</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user</a:t>
                      </a:r>
                      <a:r>
                        <a:rPr lang="zh-CN" altLang="en-US" sz="1600" kern="1200" dirty="0">
                          <a:solidFill>
                            <a:schemeClr val="tx1"/>
                          </a:solidFill>
                          <a:effectLst/>
                        </a:rPr>
                        <a:t> </a:t>
                      </a:r>
                      <a:r>
                        <a:rPr lang="en-US" altLang="zh-CN" sz="1600" kern="1200" dirty="0">
                          <a:solidFill>
                            <a:schemeClr val="tx1"/>
                          </a:solidFill>
                          <a:effectLst/>
                        </a:rPr>
                        <a:t>posted</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review</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Date</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zh-CN" altLang="en-US" sz="1600" kern="1200" dirty="0">
                          <a:solidFill>
                            <a:schemeClr val="tx1"/>
                          </a:solidFill>
                        </a:rPr>
                        <a:t> </a:t>
                      </a:r>
                      <a:r>
                        <a:rPr lang="en-US" altLang="zh-CN" sz="1600" kern="1200" dirty="0">
                          <a:solidFill>
                            <a:schemeClr val="tx1"/>
                          </a:solidFill>
                        </a:rPr>
                        <a:t>21:19:23</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2119171265"/>
                  </a:ext>
                </a:extLst>
              </a:tr>
              <a:tr h="156943">
                <a:tc>
                  <a:txBody>
                    <a:bodyPr/>
                    <a:lstStyle/>
                    <a:p>
                      <a:pPr algn="ctr" latinLnBrk="1"/>
                      <a:r>
                        <a:rPr lang="en-US" altLang="zh-CN" sz="1600" dirty="0">
                          <a:solidFill>
                            <a:schemeClr val="tx1"/>
                          </a:solidFill>
                        </a:rPr>
                        <a:t>11</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kern="100" dirty="0">
                          <a:solidFill>
                            <a:schemeClr val="tx1"/>
                          </a:solidFill>
                          <a:effectLst/>
                        </a:rPr>
                        <a:t>Year</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year</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user</a:t>
                      </a:r>
                      <a:r>
                        <a:rPr lang="zh-CN" altLang="en-US" sz="1600" kern="1200" dirty="0">
                          <a:solidFill>
                            <a:schemeClr val="tx1"/>
                          </a:solidFill>
                          <a:effectLst/>
                        </a:rPr>
                        <a:t> </a:t>
                      </a:r>
                      <a:r>
                        <a:rPr lang="en-US" altLang="zh-CN" sz="1600" kern="1200" dirty="0">
                          <a:solidFill>
                            <a:schemeClr val="tx1"/>
                          </a:solidFill>
                          <a:effectLst/>
                        </a:rPr>
                        <a:t>posted</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review</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Date</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solidFill>
                            <a:schemeClr val="tx1"/>
                          </a:solidFill>
                        </a:rPr>
                        <a:t>2014</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2807968413"/>
                  </a:ext>
                </a:extLst>
              </a:tr>
              <a:tr h="156943">
                <a:tc>
                  <a:txBody>
                    <a:bodyPr/>
                    <a:lstStyle/>
                    <a:p>
                      <a:pPr algn="ctr" latinLnBrk="1"/>
                      <a:r>
                        <a:rPr lang="en-US" altLang="zh-CN" sz="1600" dirty="0">
                          <a:solidFill>
                            <a:schemeClr val="tx1"/>
                          </a:solidFill>
                        </a:rPr>
                        <a:t>12</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kern="100" dirty="0">
                          <a:solidFill>
                            <a:schemeClr val="tx1"/>
                          </a:solidFill>
                          <a:effectLst/>
                        </a:rPr>
                        <a:t>Month</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month</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user</a:t>
                      </a:r>
                      <a:r>
                        <a:rPr lang="zh-CN" altLang="en-US" sz="1600" kern="1200" dirty="0">
                          <a:solidFill>
                            <a:schemeClr val="tx1"/>
                          </a:solidFill>
                          <a:effectLst/>
                        </a:rPr>
                        <a:t> </a:t>
                      </a:r>
                      <a:r>
                        <a:rPr lang="en-US" altLang="zh-CN" sz="1600" kern="1200" dirty="0">
                          <a:solidFill>
                            <a:schemeClr val="tx1"/>
                          </a:solidFill>
                          <a:effectLst/>
                        </a:rPr>
                        <a:t>posted</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review</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Date</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6</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208187125"/>
                  </a:ext>
                </a:extLst>
              </a:tr>
              <a:tr h="156943">
                <a:tc>
                  <a:txBody>
                    <a:bodyPr/>
                    <a:lstStyle/>
                    <a:p>
                      <a:pPr algn="ctr" latinLnBrk="1"/>
                      <a:r>
                        <a:rPr lang="en-US" altLang="zh-CN" sz="1600" dirty="0">
                          <a:solidFill>
                            <a:schemeClr val="tx1"/>
                          </a:solidFill>
                        </a:rPr>
                        <a:t>13</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kern="100" dirty="0">
                          <a:solidFill>
                            <a:schemeClr val="tx1"/>
                          </a:solidFill>
                          <a:effectLst/>
                        </a:rPr>
                        <a:t>Day</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day</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user</a:t>
                      </a:r>
                      <a:r>
                        <a:rPr lang="zh-CN" altLang="en-US" sz="1600" kern="1200" dirty="0">
                          <a:solidFill>
                            <a:schemeClr val="tx1"/>
                          </a:solidFill>
                          <a:effectLst/>
                        </a:rPr>
                        <a:t> </a:t>
                      </a:r>
                      <a:r>
                        <a:rPr lang="en-US" altLang="zh-CN" sz="1600" kern="1200" dirty="0">
                          <a:solidFill>
                            <a:schemeClr val="tx1"/>
                          </a:solidFill>
                          <a:effectLst/>
                        </a:rPr>
                        <a:t>posted</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review</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Date</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algn="l" latinLnBrk="1"/>
                      <a:r>
                        <a:rPr lang="en-US" altLang="zh-CN" sz="1600" dirty="0">
                          <a:solidFill>
                            <a:schemeClr val="tx1"/>
                          </a:solidFill>
                        </a:rPr>
                        <a:t>27</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extLst>
                  <a:ext uri="{0D108BD9-81ED-4DB2-BD59-A6C34878D82A}">
                    <a16:rowId xmlns:a16="http://schemas.microsoft.com/office/drawing/2014/main" val="1222277864"/>
                  </a:ext>
                </a:extLst>
              </a:tr>
            </a:tbl>
          </a:graphicData>
        </a:graphic>
      </p:graphicFrame>
    </p:spTree>
    <p:extLst>
      <p:ext uri="{BB962C8B-B14F-4D97-AF65-F5344CB8AC3E}">
        <p14:creationId xmlns:p14="http://schemas.microsoft.com/office/powerpoint/2010/main" val="3038239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041C1D2A-6A7F-8B47-AAAD-2993FA9EAC3C}"/>
              </a:ext>
            </a:extLst>
          </p:cNvPr>
          <p:cNvSpPr txBox="1"/>
          <p:nvPr/>
        </p:nvSpPr>
        <p:spPr>
          <a:xfrm>
            <a:off x="372973" y="266550"/>
            <a:ext cx="3597158"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DATA</a:t>
            </a:r>
            <a:r>
              <a:rPr lang="zh-CN" altLang="en-US" sz="280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DESCRIPTION</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28A6B32F-6716-164A-B4CE-710F603E714B}"/>
              </a:ext>
            </a:extLst>
          </p:cNvPr>
          <p:cNvSpPr txBox="1"/>
          <p:nvPr/>
        </p:nvSpPr>
        <p:spPr>
          <a:xfrm>
            <a:off x="372973" y="719042"/>
            <a:ext cx="3404284" cy="405152"/>
          </a:xfrm>
          <a:prstGeom prst="rect">
            <a:avLst/>
          </a:prstGeom>
          <a:noFill/>
        </p:spPr>
        <p:txBody>
          <a:bodyPr wrap="none" lIns="96434" tIns="48217" rIns="96434" bIns="48217" rtlCol="0">
            <a:spAutoFit/>
          </a:bodyPr>
          <a:lstStyle/>
          <a:p>
            <a:pPr latinLnBrk="0"/>
            <a:r>
              <a:rPr lang="en-US" altLang="zh-CN" sz="2000" dirty="0" err="1">
                <a:solidFill>
                  <a:schemeClr val="bg1"/>
                </a:solidFill>
                <a:latin typeface="+mn-lt"/>
                <a:ea typeface="Microsoft YaHei" panose="020B0503020204020204" pitchFamily="34" charset="-122"/>
              </a:rPr>
              <a:t>Yelp_Academic_Dataset_Users</a:t>
            </a:r>
            <a:endParaRPr lang="en-US" altLang="ko-KR" sz="2000" dirty="0">
              <a:solidFill>
                <a:schemeClr val="bg1"/>
              </a:solidFill>
              <a:latin typeface="+mn-lt"/>
              <a:ea typeface="Microsoft YaHei" panose="020B0503020204020204" pitchFamily="34" charset="-122"/>
            </a:endParaRPr>
          </a:p>
        </p:txBody>
      </p:sp>
      <p:graphicFrame>
        <p:nvGraphicFramePr>
          <p:cNvPr id="18" name="표 4">
            <a:extLst>
              <a:ext uri="{FF2B5EF4-FFF2-40B4-BE49-F238E27FC236}">
                <a16:creationId xmlns:a16="http://schemas.microsoft.com/office/drawing/2014/main" id="{F47BC319-8C12-214C-B590-EB494B6952BA}"/>
              </a:ext>
            </a:extLst>
          </p:cNvPr>
          <p:cNvGraphicFramePr>
            <a:graphicFrameLocks noGrp="1"/>
          </p:cNvGraphicFramePr>
          <p:nvPr>
            <p:extLst>
              <p:ext uri="{D42A27DB-BD31-4B8C-83A1-F6EECF244321}">
                <p14:modId xmlns:p14="http://schemas.microsoft.com/office/powerpoint/2010/main" val="582997883"/>
              </p:ext>
            </p:extLst>
          </p:nvPr>
        </p:nvGraphicFramePr>
        <p:xfrm>
          <a:off x="648166" y="1597511"/>
          <a:ext cx="11397941" cy="3821163"/>
        </p:xfrm>
        <a:graphic>
          <a:graphicData uri="http://schemas.openxmlformats.org/drawingml/2006/table">
            <a:tbl>
              <a:tblPr firstRow="1" bandRow="1">
                <a:tableStyleId>{B301B821-A1FF-4177-AEE7-76D212191A09}</a:tableStyleId>
              </a:tblPr>
              <a:tblGrid>
                <a:gridCol w="403542">
                  <a:extLst>
                    <a:ext uri="{9D8B030D-6E8A-4147-A177-3AD203B41FA5}">
                      <a16:colId xmlns:a16="http://schemas.microsoft.com/office/drawing/2014/main" val="20000"/>
                    </a:ext>
                  </a:extLst>
                </a:gridCol>
                <a:gridCol w="1894330">
                  <a:extLst>
                    <a:ext uri="{9D8B030D-6E8A-4147-A177-3AD203B41FA5}">
                      <a16:colId xmlns:a16="http://schemas.microsoft.com/office/drawing/2014/main" val="20001"/>
                    </a:ext>
                  </a:extLst>
                </a:gridCol>
                <a:gridCol w="5895713">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1980220">
                  <a:extLst>
                    <a:ext uri="{9D8B030D-6E8A-4147-A177-3AD203B41FA5}">
                      <a16:colId xmlns:a16="http://schemas.microsoft.com/office/drawing/2014/main" val="20004"/>
                    </a:ext>
                  </a:extLst>
                </a:gridCol>
              </a:tblGrid>
              <a:tr h="41659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Attributes</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Description</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Data</a:t>
                      </a:r>
                      <a:r>
                        <a:rPr lang="zh-CN" altLang="en-US" sz="1800" dirty="0">
                          <a:solidFill>
                            <a:schemeClr val="bg1"/>
                          </a:solidFill>
                        </a:rPr>
                        <a:t> </a:t>
                      </a:r>
                      <a:r>
                        <a:rPr lang="en-US" altLang="zh-CN" sz="1800" dirty="0">
                          <a:solidFill>
                            <a:schemeClr val="bg1"/>
                          </a:solidFill>
                        </a:rPr>
                        <a:t>Type</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Example</a:t>
                      </a:r>
                      <a:endParaRPr lang="en-US" altLang="ko-KR" sz="1800" dirty="0">
                        <a:solidFill>
                          <a:schemeClr val="bg1"/>
                        </a:solidFill>
                        <a:latin typeface="Calibri" panose="020F0502020204030204" pitchFamily="34" charset="0"/>
                      </a:endParaRPr>
                    </a:p>
                  </a:txBody>
                  <a:tcPr anchor="ctr"/>
                </a:tc>
                <a:extLst>
                  <a:ext uri="{0D108BD9-81ED-4DB2-BD59-A6C34878D82A}">
                    <a16:rowId xmlns:a16="http://schemas.microsoft.com/office/drawing/2014/main" val="10000"/>
                  </a:ext>
                </a:extLst>
              </a:tr>
              <a:tr h="361163">
                <a:tc>
                  <a:txBody>
                    <a:bodyPr/>
                    <a:lstStyle/>
                    <a:p>
                      <a:pPr algn="ctr" latinLnBrk="1"/>
                      <a:r>
                        <a:rPr lang="en-US" altLang="ko-KR" sz="1600" dirty="0">
                          <a:solidFill>
                            <a:schemeClr val="tx1"/>
                          </a:solidFill>
                        </a:rPr>
                        <a:t>0</a:t>
                      </a:r>
                      <a:r>
                        <a:rPr lang="en-US" altLang="zh-CN" sz="1600" dirty="0">
                          <a:solidFill>
                            <a:schemeClr val="tx1"/>
                          </a:solidFill>
                        </a:rPr>
                        <a:t>1</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kern="1200" dirty="0" err="1">
                          <a:solidFill>
                            <a:schemeClr val="tx1"/>
                          </a:solidFill>
                          <a:effectLst/>
                        </a:rPr>
                        <a:t>User_id</a:t>
                      </a:r>
                      <a:endParaRPr lang="zh-CN" altLang="en-US"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user</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Yelp</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solidFill>
                            <a:schemeClr val="tx1"/>
                          </a:solidFill>
                        </a:rPr>
                        <a:t>_N7Ndn29bpll_961o</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0002"/>
                  </a:ext>
                </a:extLst>
              </a:tr>
              <a:tr h="361163">
                <a:tc>
                  <a:txBody>
                    <a:bodyPr/>
                    <a:lstStyle/>
                    <a:p>
                      <a:pPr algn="ctr" latinLnBrk="1"/>
                      <a:r>
                        <a:rPr lang="en-US" altLang="ko-KR" sz="1600" dirty="0">
                          <a:solidFill>
                            <a:schemeClr val="tx1"/>
                          </a:solidFill>
                        </a:rPr>
                        <a:t>0</a:t>
                      </a:r>
                      <a:r>
                        <a:rPr lang="en-US" altLang="zh-CN" sz="1600" dirty="0">
                          <a:solidFill>
                            <a:schemeClr val="tx1"/>
                          </a:solidFill>
                        </a:rPr>
                        <a:t>2</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kern="1200" dirty="0">
                          <a:solidFill>
                            <a:schemeClr val="tx1"/>
                          </a:solidFill>
                          <a:effectLst/>
                        </a:rPr>
                        <a:t>Name</a:t>
                      </a:r>
                      <a:endParaRPr lang="zh-CN" altLang="en-US" sz="1600" kern="1200" dirty="0">
                        <a:solidFill>
                          <a:schemeClr val="tx1"/>
                        </a:solidFill>
                        <a:effectLst/>
                        <a:latin typeface="+mn-lt"/>
                        <a:ea typeface="+mn-ea"/>
                        <a:cs typeface="+mn-cs"/>
                      </a:endParaRPr>
                    </a:p>
                  </a:txBody>
                  <a:tcPr marL="68580" marR="68580" marT="0" marB="0" anchor="ctr"/>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name</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user</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Nancy</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0003"/>
                  </a:ext>
                </a:extLst>
              </a:tr>
              <a:tr h="139948">
                <a:tc>
                  <a:txBody>
                    <a:bodyPr/>
                    <a:lstStyle/>
                    <a:p>
                      <a:pPr algn="ctr" latinLnBrk="1"/>
                      <a:r>
                        <a:rPr lang="en-US" altLang="zh-CN" sz="1600" b="1" dirty="0">
                          <a:solidFill>
                            <a:schemeClr val="tx1"/>
                          </a:solidFill>
                        </a:rPr>
                        <a:t>03</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b="1" kern="1200" dirty="0" err="1">
                          <a:solidFill>
                            <a:schemeClr val="tx1"/>
                          </a:solidFill>
                          <a:effectLst/>
                        </a:rPr>
                        <a:t>Review_count</a:t>
                      </a:r>
                      <a:endParaRPr lang="zh-CN" altLang="en-US" sz="1600" b="1" kern="1200" dirty="0">
                        <a:solidFill>
                          <a:schemeClr val="tx1"/>
                        </a:solidFill>
                        <a:effectLst/>
                        <a:latin typeface="+mn-lt"/>
                        <a:ea typeface="+mn-ea"/>
                        <a:cs typeface="+mn-cs"/>
                      </a:endParaRPr>
                    </a:p>
                  </a:txBody>
                  <a:tcPr marL="68580" marR="68580" marT="0" marB="0" anchor="ctr"/>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total</a:t>
                      </a:r>
                      <a:r>
                        <a:rPr lang="zh-CN" altLang="en-US" sz="1600" b="1" kern="1200" dirty="0">
                          <a:solidFill>
                            <a:schemeClr val="tx1"/>
                          </a:solidFill>
                          <a:effectLst/>
                        </a:rPr>
                        <a:t> </a:t>
                      </a:r>
                      <a:r>
                        <a:rPr lang="en-US" altLang="zh-CN" sz="1600" b="1" kern="1200" dirty="0">
                          <a:solidFill>
                            <a:schemeClr val="tx1"/>
                          </a:solidFill>
                          <a:effectLst/>
                        </a:rPr>
                        <a:t>amount</a:t>
                      </a:r>
                      <a:r>
                        <a:rPr lang="zh-CN" altLang="en-US" sz="1600" b="1" kern="1200" dirty="0">
                          <a:solidFill>
                            <a:schemeClr val="tx1"/>
                          </a:solidFill>
                          <a:effectLst/>
                        </a:rPr>
                        <a:t> </a:t>
                      </a:r>
                      <a:r>
                        <a:rPr lang="en-US" altLang="zh-CN" sz="1600" b="1" kern="1200" dirty="0">
                          <a:solidFill>
                            <a:schemeClr val="tx1"/>
                          </a:solidFill>
                          <a:effectLst/>
                        </a:rPr>
                        <a:t>of</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user</a:t>
                      </a:r>
                      <a:r>
                        <a:rPr lang="zh-CN" altLang="en-US" sz="1600" b="1" kern="1200" dirty="0">
                          <a:solidFill>
                            <a:schemeClr val="tx1"/>
                          </a:solidFill>
                          <a:effectLst/>
                        </a:rPr>
                        <a:t> </a:t>
                      </a:r>
                      <a:r>
                        <a:rPr lang="en-US" altLang="zh-CN" sz="1600" b="1" kern="1200" dirty="0">
                          <a:solidFill>
                            <a:schemeClr val="tx1"/>
                          </a:solidFill>
                          <a:effectLst/>
                        </a:rPr>
                        <a:t>reviews</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3</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67366878"/>
                  </a:ext>
                </a:extLst>
              </a:tr>
              <a:tr h="261562">
                <a:tc>
                  <a:txBody>
                    <a:bodyPr/>
                    <a:lstStyle/>
                    <a:p>
                      <a:pPr algn="ctr" latinLnBrk="1"/>
                      <a:r>
                        <a:rPr lang="en-US" altLang="zh-CN" sz="1600" b="1" dirty="0">
                          <a:solidFill>
                            <a:schemeClr val="tx1"/>
                          </a:solidFill>
                        </a:rPr>
                        <a:t>04</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b="1" kern="1200" dirty="0">
                          <a:solidFill>
                            <a:schemeClr val="tx1"/>
                          </a:solidFill>
                          <a:effectLst/>
                        </a:rPr>
                        <a:t>Useful</a:t>
                      </a:r>
                      <a:endParaRPr lang="zh-CN" altLang="en-US"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total</a:t>
                      </a:r>
                      <a:r>
                        <a:rPr lang="zh-CN" altLang="en-US" sz="1600" b="1" kern="1200" dirty="0">
                          <a:solidFill>
                            <a:schemeClr val="tx1"/>
                          </a:solidFill>
                          <a:effectLst/>
                        </a:rPr>
                        <a:t> </a:t>
                      </a:r>
                      <a:r>
                        <a:rPr lang="en-US" altLang="zh-CN" sz="1600" b="1" kern="1200" dirty="0">
                          <a:solidFill>
                            <a:schemeClr val="tx1"/>
                          </a:solidFill>
                          <a:effectLst/>
                        </a:rPr>
                        <a:t>times</a:t>
                      </a:r>
                      <a:r>
                        <a:rPr lang="zh-CN" altLang="en-US" sz="1600" b="1" kern="1200" dirty="0">
                          <a:solidFill>
                            <a:schemeClr val="tx1"/>
                          </a:solidFill>
                          <a:effectLst/>
                        </a:rPr>
                        <a:t> </a:t>
                      </a:r>
                      <a:r>
                        <a:rPr lang="en-US" altLang="zh-CN" sz="1600" b="1" kern="1200" dirty="0">
                          <a:solidFill>
                            <a:schemeClr val="tx1"/>
                          </a:solidFill>
                          <a:effectLst/>
                        </a:rPr>
                        <a:t>that</a:t>
                      </a:r>
                      <a:r>
                        <a:rPr lang="zh-CN" altLang="en-US" sz="1600" b="1" kern="1200" dirty="0">
                          <a:solidFill>
                            <a:schemeClr val="tx1"/>
                          </a:solidFill>
                          <a:effectLst/>
                        </a:rPr>
                        <a:t> </a:t>
                      </a:r>
                      <a:r>
                        <a:rPr lang="en-US" altLang="zh-CN" sz="1600" b="1" kern="1200" dirty="0">
                          <a:solidFill>
                            <a:schemeClr val="tx1"/>
                          </a:solidFill>
                          <a:effectLst/>
                        </a:rPr>
                        <a:t>other</a:t>
                      </a:r>
                      <a:r>
                        <a:rPr lang="zh-CN" altLang="en-US" sz="1600" b="1" kern="1200" dirty="0">
                          <a:solidFill>
                            <a:schemeClr val="tx1"/>
                          </a:solidFill>
                          <a:effectLst/>
                        </a:rPr>
                        <a:t> </a:t>
                      </a:r>
                      <a:r>
                        <a:rPr lang="en-US" altLang="zh-CN" sz="1600" b="1" kern="1200" dirty="0">
                          <a:solidFill>
                            <a:schemeClr val="tx1"/>
                          </a:solidFill>
                          <a:effectLst/>
                        </a:rPr>
                        <a:t>users</a:t>
                      </a:r>
                      <a:r>
                        <a:rPr lang="zh-CN" altLang="en-US" sz="1600" b="1" kern="1200" dirty="0">
                          <a:solidFill>
                            <a:schemeClr val="tx1"/>
                          </a:solidFill>
                          <a:effectLst/>
                        </a:rPr>
                        <a:t> </a:t>
                      </a:r>
                      <a:r>
                        <a:rPr lang="en-US" altLang="zh-CN" sz="1600" b="1" kern="1200" dirty="0">
                          <a:solidFill>
                            <a:schemeClr val="tx1"/>
                          </a:solidFill>
                          <a:effectLst/>
                        </a:rPr>
                        <a:t>thought</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review</a:t>
                      </a:r>
                      <a:r>
                        <a:rPr lang="zh-CN" altLang="en-US" sz="1600" b="1" kern="1200" dirty="0">
                          <a:solidFill>
                            <a:schemeClr val="tx1"/>
                          </a:solidFill>
                          <a:effectLst/>
                        </a:rPr>
                        <a:t> </a:t>
                      </a:r>
                      <a:r>
                        <a:rPr lang="en-US" altLang="zh-CN" sz="1600" b="1" kern="1200" dirty="0">
                          <a:solidFill>
                            <a:schemeClr val="tx1"/>
                          </a:solidFill>
                          <a:effectLst/>
                        </a:rPr>
                        <a:t>was</a:t>
                      </a:r>
                      <a:r>
                        <a:rPr lang="zh-CN" altLang="en-US" sz="1600" b="1" kern="1200" dirty="0">
                          <a:solidFill>
                            <a:schemeClr val="tx1"/>
                          </a:solidFill>
                          <a:effectLst/>
                        </a:rPr>
                        <a:t> </a:t>
                      </a:r>
                      <a:r>
                        <a:rPr lang="en-US" altLang="zh-CN" sz="1600" b="1" kern="1200" dirty="0">
                          <a:solidFill>
                            <a:schemeClr val="tx1"/>
                          </a:solidFill>
                          <a:effectLst/>
                        </a:rPr>
                        <a:t>useful</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5</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034838577"/>
                  </a:ext>
                </a:extLst>
              </a:tr>
              <a:tr h="203085">
                <a:tc>
                  <a:txBody>
                    <a:bodyPr/>
                    <a:lstStyle/>
                    <a:p>
                      <a:pPr algn="ctr" latinLnBrk="1"/>
                      <a:r>
                        <a:rPr lang="en-US" altLang="zh-CN" sz="1600" b="1" dirty="0">
                          <a:solidFill>
                            <a:schemeClr val="tx1"/>
                          </a:solidFill>
                        </a:rPr>
                        <a:t>05</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b="1" kern="1200" dirty="0">
                          <a:solidFill>
                            <a:schemeClr val="tx1"/>
                          </a:solidFill>
                          <a:effectLst/>
                        </a:rPr>
                        <a:t>Funny</a:t>
                      </a:r>
                      <a:endParaRPr lang="zh-CN" altLang="en-US" sz="1600" b="1"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total</a:t>
                      </a:r>
                      <a:r>
                        <a:rPr lang="zh-CN" altLang="en-US" sz="1600" b="1" kern="1200" dirty="0">
                          <a:solidFill>
                            <a:schemeClr val="tx1"/>
                          </a:solidFill>
                          <a:effectLst/>
                        </a:rPr>
                        <a:t> </a:t>
                      </a:r>
                      <a:r>
                        <a:rPr lang="en-US" altLang="zh-CN" sz="1600" b="1" kern="1200" dirty="0">
                          <a:solidFill>
                            <a:schemeClr val="tx1"/>
                          </a:solidFill>
                          <a:effectLst/>
                        </a:rPr>
                        <a:t>times</a:t>
                      </a:r>
                      <a:r>
                        <a:rPr lang="zh-CN" altLang="en-US" sz="1600" b="1" kern="1200" dirty="0">
                          <a:solidFill>
                            <a:schemeClr val="tx1"/>
                          </a:solidFill>
                          <a:effectLst/>
                        </a:rPr>
                        <a:t> </a:t>
                      </a:r>
                      <a:r>
                        <a:rPr lang="en-US" altLang="zh-CN" sz="1600" b="1" kern="1200" dirty="0">
                          <a:solidFill>
                            <a:schemeClr val="tx1"/>
                          </a:solidFill>
                          <a:effectLst/>
                        </a:rPr>
                        <a:t>that</a:t>
                      </a:r>
                      <a:r>
                        <a:rPr lang="zh-CN" altLang="en-US" sz="1600" b="1" kern="1200" dirty="0">
                          <a:solidFill>
                            <a:schemeClr val="tx1"/>
                          </a:solidFill>
                          <a:effectLst/>
                        </a:rPr>
                        <a:t> </a:t>
                      </a:r>
                      <a:r>
                        <a:rPr lang="en-US" altLang="zh-CN" sz="1600" b="1" kern="1200" dirty="0">
                          <a:solidFill>
                            <a:schemeClr val="tx1"/>
                          </a:solidFill>
                          <a:effectLst/>
                        </a:rPr>
                        <a:t>other</a:t>
                      </a:r>
                      <a:r>
                        <a:rPr lang="zh-CN" altLang="en-US" sz="1600" b="1" kern="1200" dirty="0">
                          <a:solidFill>
                            <a:schemeClr val="tx1"/>
                          </a:solidFill>
                          <a:effectLst/>
                        </a:rPr>
                        <a:t> </a:t>
                      </a:r>
                      <a:r>
                        <a:rPr lang="en-US" altLang="zh-CN" sz="1600" b="1" kern="1200" dirty="0">
                          <a:solidFill>
                            <a:schemeClr val="tx1"/>
                          </a:solidFill>
                          <a:effectLst/>
                        </a:rPr>
                        <a:t>users</a:t>
                      </a:r>
                      <a:r>
                        <a:rPr lang="zh-CN" altLang="en-US" sz="1600" b="1" kern="1200" dirty="0">
                          <a:solidFill>
                            <a:schemeClr val="tx1"/>
                          </a:solidFill>
                          <a:effectLst/>
                        </a:rPr>
                        <a:t> </a:t>
                      </a:r>
                      <a:r>
                        <a:rPr lang="en-US" altLang="zh-CN" sz="1600" b="1" kern="1200" dirty="0">
                          <a:solidFill>
                            <a:schemeClr val="tx1"/>
                          </a:solidFill>
                          <a:effectLst/>
                        </a:rPr>
                        <a:t>thought</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review</a:t>
                      </a:r>
                      <a:r>
                        <a:rPr lang="zh-CN" altLang="en-US" sz="1600" b="1" kern="1200" dirty="0">
                          <a:solidFill>
                            <a:schemeClr val="tx1"/>
                          </a:solidFill>
                          <a:effectLst/>
                        </a:rPr>
                        <a:t> </a:t>
                      </a:r>
                      <a:r>
                        <a:rPr lang="en-US" altLang="zh-CN" sz="1600" b="1" kern="1200" dirty="0">
                          <a:solidFill>
                            <a:schemeClr val="tx1"/>
                          </a:solidFill>
                          <a:effectLst/>
                        </a:rPr>
                        <a:t>was</a:t>
                      </a:r>
                      <a:r>
                        <a:rPr lang="zh-CN" altLang="en-US" sz="1600" b="1" kern="1200" dirty="0">
                          <a:solidFill>
                            <a:schemeClr val="tx1"/>
                          </a:solidFill>
                          <a:effectLst/>
                        </a:rPr>
                        <a:t> </a:t>
                      </a:r>
                      <a:r>
                        <a:rPr lang="en-US" altLang="zh-CN" sz="1600" b="1" kern="1200" dirty="0">
                          <a:solidFill>
                            <a:schemeClr val="tx1"/>
                          </a:solidFill>
                          <a:effectLst/>
                        </a:rPr>
                        <a:t>funny</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2</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2076747064"/>
                  </a:ext>
                </a:extLst>
              </a:tr>
              <a:tr h="156943">
                <a:tc>
                  <a:txBody>
                    <a:bodyPr/>
                    <a:lstStyle/>
                    <a:p>
                      <a:pPr algn="ctr" latinLnBrk="1"/>
                      <a:r>
                        <a:rPr lang="en-US" altLang="ko-KR" sz="1600" b="1" dirty="0">
                          <a:solidFill>
                            <a:schemeClr val="tx1"/>
                          </a:solidFill>
                        </a:rPr>
                        <a:t>0</a:t>
                      </a:r>
                      <a:r>
                        <a:rPr lang="en-US" altLang="zh-CN" sz="1600" b="1" dirty="0">
                          <a:solidFill>
                            <a:schemeClr val="tx1"/>
                          </a:solidFill>
                        </a:rPr>
                        <a:t>6</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b="1" kern="100" dirty="0">
                          <a:solidFill>
                            <a:schemeClr val="tx1"/>
                          </a:solidFill>
                          <a:effectLst/>
                        </a:rPr>
                        <a:t>Cool</a:t>
                      </a:r>
                      <a:endParaRPr lang="zh-CN" sz="1600" b="1"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total</a:t>
                      </a:r>
                      <a:r>
                        <a:rPr lang="zh-CN" altLang="en-US" sz="1600" b="1" kern="1200" dirty="0">
                          <a:solidFill>
                            <a:schemeClr val="tx1"/>
                          </a:solidFill>
                          <a:effectLst/>
                        </a:rPr>
                        <a:t> </a:t>
                      </a:r>
                      <a:r>
                        <a:rPr lang="en-US" altLang="zh-CN" sz="1600" b="1" kern="1200" dirty="0">
                          <a:solidFill>
                            <a:schemeClr val="tx1"/>
                          </a:solidFill>
                          <a:effectLst/>
                        </a:rPr>
                        <a:t>times</a:t>
                      </a:r>
                      <a:r>
                        <a:rPr lang="zh-CN" altLang="en-US" sz="1600" b="1" kern="1200" dirty="0">
                          <a:solidFill>
                            <a:schemeClr val="tx1"/>
                          </a:solidFill>
                          <a:effectLst/>
                        </a:rPr>
                        <a:t> </a:t>
                      </a:r>
                      <a:r>
                        <a:rPr lang="en-US" altLang="zh-CN" sz="1600" b="1" kern="1200" dirty="0">
                          <a:solidFill>
                            <a:schemeClr val="tx1"/>
                          </a:solidFill>
                          <a:effectLst/>
                        </a:rPr>
                        <a:t>that</a:t>
                      </a:r>
                      <a:r>
                        <a:rPr lang="zh-CN" altLang="en-US" sz="1600" b="1" kern="1200" dirty="0">
                          <a:solidFill>
                            <a:schemeClr val="tx1"/>
                          </a:solidFill>
                          <a:effectLst/>
                        </a:rPr>
                        <a:t> </a:t>
                      </a:r>
                      <a:r>
                        <a:rPr lang="en-US" altLang="zh-CN" sz="1600" b="1" kern="1200" dirty="0">
                          <a:solidFill>
                            <a:schemeClr val="tx1"/>
                          </a:solidFill>
                          <a:effectLst/>
                        </a:rPr>
                        <a:t>other</a:t>
                      </a:r>
                      <a:r>
                        <a:rPr lang="zh-CN" altLang="en-US" sz="1600" b="1" kern="1200" dirty="0">
                          <a:solidFill>
                            <a:schemeClr val="tx1"/>
                          </a:solidFill>
                          <a:effectLst/>
                        </a:rPr>
                        <a:t> </a:t>
                      </a:r>
                      <a:r>
                        <a:rPr lang="en-US" altLang="zh-CN" sz="1600" b="1" kern="1200" dirty="0">
                          <a:solidFill>
                            <a:schemeClr val="tx1"/>
                          </a:solidFill>
                          <a:effectLst/>
                        </a:rPr>
                        <a:t>users</a:t>
                      </a:r>
                      <a:r>
                        <a:rPr lang="zh-CN" altLang="en-US" sz="1600" b="1" kern="1200" dirty="0">
                          <a:solidFill>
                            <a:schemeClr val="tx1"/>
                          </a:solidFill>
                          <a:effectLst/>
                        </a:rPr>
                        <a:t> </a:t>
                      </a:r>
                      <a:r>
                        <a:rPr lang="en-US" altLang="zh-CN" sz="1600" b="1" kern="1200" dirty="0">
                          <a:solidFill>
                            <a:schemeClr val="tx1"/>
                          </a:solidFill>
                          <a:effectLst/>
                        </a:rPr>
                        <a:t>thought</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review</a:t>
                      </a:r>
                      <a:r>
                        <a:rPr lang="zh-CN" altLang="en-US" sz="1600" b="1" kern="1200" dirty="0">
                          <a:solidFill>
                            <a:schemeClr val="tx1"/>
                          </a:solidFill>
                          <a:effectLst/>
                        </a:rPr>
                        <a:t> </a:t>
                      </a:r>
                      <a:r>
                        <a:rPr lang="en-US" altLang="zh-CN" sz="1600" b="1" kern="1200" dirty="0">
                          <a:solidFill>
                            <a:schemeClr val="tx1"/>
                          </a:solidFill>
                          <a:effectLst/>
                        </a:rPr>
                        <a:t>was</a:t>
                      </a:r>
                      <a:r>
                        <a:rPr lang="zh-CN" altLang="en-US" sz="1600" b="1" kern="1200" dirty="0">
                          <a:solidFill>
                            <a:schemeClr val="tx1"/>
                          </a:solidFill>
                          <a:effectLst/>
                        </a:rPr>
                        <a:t> </a:t>
                      </a:r>
                      <a:r>
                        <a:rPr lang="en-US" altLang="zh-CN" sz="1600" b="1" kern="1200" dirty="0">
                          <a:solidFill>
                            <a:schemeClr val="tx1"/>
                          </a:solidFill>
                          <a:effectLst/>
                        </a:rPr>
                        <a:t>cool</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zh-CN" altLang="en-US" sz="1600" kern="1200" dirty="0">
                          <a:solidFill>
                            <a:schemeClr val="tx1"/>
                          </a:solidFill>
                        </a:rPr>
                        <a:t>  </a:t>
                      </a:r>
                      <a:r>
                        <a:rPr lang="en-US" altLang="zh-CN" sz="1600" kern="1200" dirty="0">
                          <a:solidFill>
                            <a:schemeClr val="tx1"/>
                          </a:solidFill>
                        </a:rPr>
                        <a:t>6</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156943">
                <a:tc>
                  <a:txBody>
                    <a:bodyPr/>
                    <a:lstStyle/>
                    <a:p>
                      <a:pPr algn="ctr" latinLnBrk="1"/>
                      <a:r>
                        <a:rPr lang="en-US" altLang="zh-CN" sz="1600" dirty="0">
                          <a:solidFill>
                            <a:schemeClr val="tx1"/>
                          </a:solidFill>
                        </a:rPr>
                        <a:t>07</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kern="100" dirty="0">
                          <a:solidFill>
                            <a:schemeClr val="tx1"/>
                          </a:solidFill>
                          <a:effectLst/>
                        </a:rPr>
                        <a:t>Fans</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number</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user‘s</a:t>
                      </a:r>
                      <a:r>
                        <a:rPr lang="zh-CN" altLang="en-US" sz="1600" kern="1200" dirty="0">
                          <a:solidFill>
                            <a:schemeClr val="tx1"/>
                          </a:solidFill>
                          <a:effectLst/>
                        </a:rPr>
                        <a:t>  </a:t>
                      </a:r>
                      <a:r>
                        <a:rPr lang="en-US" altLang="zh-CN" sz="1600" kern="1200" dirty="0">
                          <a:solidFill>
                            <a:schemeClr val="tx1"/>
                          </a:solidFill>
                          <a:effectLst/>
                        </a:rPr>
                        <a:t>followers</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dirty="0">
                          <a:solidFill>
                            <a:schemeClr val="tx1"/>
                          </a:solidFill>
                        </a:rPr>
                        <a:t>Numeric</a:t>
                      </a:r>
                    </a:p>
                  </a:txBody>
                  <a:tcPr anchor="ctr"/>
                </a:tc>
                <a:tc>
                  <a:txBody>
                    <a:bodyPr/>
                    <a:lstStyle/>
                    <a:p>
                      <a:pPr marL="0" algn="l" defTabSz="914400" rtl="0" eaLnBrk="1" fontAlgn="ctr" latinLnBrk="1" hangingPunct="1"/>
                      <a:r>
                        <a:rPr lang="en-US" altLang="zh-CN" sz="1600" kern="1200" dirty="0">
                          <a:solidFill>
                            <a:schemeClr val="tx1"/>
                          </a:solidFill>
                        </a:rPr>
                        <a:t>39 </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3558519349"/>
                  </a:ext>
                </a:extLst>
              </a:tr>
              <a:tr h="156943">
                <a:tc>
                  <a:txBody>
                    <a:bodyPr/>
                    <a:lstStyle/>
                    <a:p>
                      <a:pPr algn="ctr" latinLnBrk="1"/>
                      <a:r>
                        <a:rPr lang="en-US" altLang="zh-CN" sz="1600" b="1" dirty="0">
                          <a:solidFill>
                            <a:schemeClr val="tx1"/>
                          </a:solidFill>
                        </a:rPr>
                        <a:t>08</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b="1" kern="100" dirty="0" err="1">
                          <a:solidFill>
                            <a:schemeClr val="tx1"/>
                          </a:solidFill>
                          <a:effectLst/>
                        </a:rPr>
                        <a:t>Average_star</a:t>
                      </a:r>
                      <a:endParaRPr lang="zh-CN" sz="1600" b="1"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mean</a:t>
                      </a:r>
                      <a:r>
                        <a:rPr lang="zh-CN" altLang="en-US" sz="1600" b="1" kern="1200" dirty="0">
                          <a:solidFill>
                            <a:schemeClr val="tx1"/>
                          </a:solidFill>
                          <a:effectLst/>
                        </a:rPr>
                        <a:t> </a:t>
                      </a:r>
                      <a:r>
                        <a:rPr lang="en-US" altLang="zh-CN" sz="1600" b="1" kern="1200" dirty="0">
                          <a:solidFill>
                            <a:schemeClr val="tx1"/>
                          </a:solidFill>
                          <a:effectLst/>
                        </a:rPr>
                        <a:t>of</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user’s</a:t>
                      </a:r>
                      <a:r>
                        <a:rPr lang="zh-CN" altLang="en-US" sz="1600" b="1" kern="1200" dirty="0">
                          <a:solidFill>
                            <a:schemeClr val="tx1"/>
                          </a:solidFill>
                          <a:effectLst/>
                        </a:rPr>
                        <a:t> </a:t>
                      </a:r>
                      <a:r>
                        <a:rPr lang="en-US" altLang="zh-CN" sz="1600" b="1" kern="1200" dirty="0">
                          <a:solidFill>
                            <a:schemeClr val="tx1"/>
                          </a:solidFill>
                          <a:effectLst/>
                        </a:rPr>
                        <a:t>historical</a:t>
                      </a:r>
                      <a:r>
                        <a:rPr lang="zh-CN" altLang="en-US" sz="1600" b="1" kern="1200" dirty="0">
                          <a:solidFill>
                            <a:schemeClr val="tx1"/>
                          </a:solidFill>
                          <a:effectLst/>
                        </a:rPr>
                        <a:t> </a:t>
                      </a:r>
                      <a:r>
                        <a:rPr lang="en-US" altLang="zh-CN" sz="1600" b="1" kern="1200" dirty="0">
                          <a:solidFill>
                            <a:schemeClr val="tx1"/>
                          </a:solidFill>
                          <a:effectLst/>
                        </a:rPr>
                        <a:t>rating</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3.95</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773235500"/>
                  </a:ext>
                </a:extLst>
              </a:tr>
              <a:tr h="156943">
                <a:tc>
                  <a:txBody>
                    <a:bodyPr/>
                    <a:lstStyle/>
                    <a:p>
                      <a:pPr algn="ctr" latinLnBrk="1"/>
                      <a:r>
                        <a:rPr lang="en-US" altLang="zh-CN" sz="1600" dirty="0">
                          <a:solidFill>
                            <a:schemeClr val="tx1"/>
                          </a:solidFill>
                        </a:rPr>
                        <a:t>09</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kern="100" dirty="0" err="1">
                          <a:solidFill>
                            <a:schemeClr val="tx1"/>
                          </a:solidFill>
                          <a:effectLst/>
                        </a:rPr>
                        <a:t>Yelping_since_date</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date</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account</a:t>
                      </a:r>
                      <a:r>
                        <a:rPr lang="zh-CN" altLang="en-US" sz="1600" kern="1200" dirty="0">
                          <a:solidFill>
                            <a:schemeClr val="tx1"/>
                          </a:solidFill>
                          <a:effectLst/>
                        </a:rPr>
                        <a:t> </a:t>
                      </a:r>
                      <a:r>
                        <a:rPr lang="en-US" altLang="zh-CN" sz="1600" kern="1200" dirty="0">
                          <a:solidFill>
                            <a:schemeClr val="tx1"/>
                          </a:solidFill>
                          <a:effectLst/>
                        </a:rPr>
                        <a:t>registration</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Date</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zh-CN" altLang="en-US" sz="1600" kern="1200" dirty="0">
                          <a:solidFill>
                            <a:schemeClr val="tx1"/>
                          </a:solidFill>
                        </a:rPr>
                        <a:t> </a:t>
                      </a:r>
                      <a:r>
                        <a:rPr lang="en-US" altLang="zh-CN" sz="1600" kern="1200" dirty="0">
                          <a:solidFill>
                            <a:schemeClr val="tx1"/>
                          </a:solidFill>
                        </a:rPr>
                        <a:t>2013/10/08</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2119171265"/>
                  </a:ext>
                </a:extLst>
              </a:tr>
              <a:tr h="156943">
                <a:tc>
                  <a:txBody>
                    <a:bodyPr/>
                    <a:lstStyle/>
                    <a:p>
                      <a:pPr algn="ctr" latinLnBrk="1"/>
                      <a:r>
                        <a:rPr lang="en-US" altLang="zh-CN" sz="1600" b="1" dirty="0">
                          <a:solidFill>
                            <a:schemeClr val="tx1"/>
                          </a:solidFill>
                        </a:rPr>
                        <a:t>10</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altLang="zh-CN" sz="1600" b="1" kern="100" dirty="0" err="1">
                          <a:solidFill>
                            <a:schemeClr val="tx1"/>
                          </a:solidFill>
                          <a:effectLst/>
                        </a:rPr>
                        <a:t>Friend_count</a:t>
                      </a:r>
                      <a:endParaRPr lang="zh-CN" sz="1600" b="1"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number</a:t>
                      </a:r>
                      <a:r>
                        <a:rPr lang="zh-CN" altLang="en-US" sz="1600" b="1" kern="1200" dirty="0">
                          <a:solidFill>
                            <a:schemeClr val="tx1"/>
                          </a:solidFill>
                          <a:effectLst/>
                        </a:rPr>
                        <a:t> </a:t>
                      </a:r>
                      <a:r>
                        <a:rPr lang="en-US" altLang="zh-CN" sz="1600" b="1" kern="1200" dirty="0">
                          <a:solidFill>
                            <a:schemeClr val="tx1"/>
                          </a:solidFill>
                          <a:effectLst/>
                        </a:rPr>
                        <a:t>of</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user’s</a:t>
                      </a:r>
                      <a:r>
                        <a:rPr lang="zh-CN" altLang="en-US" sz="1600" b="1" kern="1200" dirty="0">
                          <a:solidFill>
                            <a:schemeClr val="tx1"/>
                          </a:solidFill>
                          <a:effectLst/>
                        </a:rPr>
                        <a:t> </a:t>
                      </a:r>
                      <a:r>
                        <a:rPr lang="en-US" altLang="zh-CN" sz="1600" b="1" kern="1200" dirty="0">
                          <a:solidFill>
                            <a:schemeClr val="tx1"/>
                          </a:solidFill>
                          <a:effectLst/>
                        </a:rPr>
                        <a:t>friends</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1600" dirty="0">
                          <a:solidFill>
                            <a:schemeClr val="tx1"/>
                          </a:solidFill>
                        </a:rPr>
                        <a:t>Numeric</a:t>
                      </a:r>
                    </a:p>
                  </a:txBody>
                  <a:tcPr anchor="ctr"/>
                </a:tc>
                <a:tc>
                  <a:txBody>
                    <a:bodyPr/>
                    <a:lstStyle/>
                    <a:p>
                      <a:pPr marL="0" algn="l" defTabSz="914400" rtl="0" eaLnBrk="1" fontAlgn="ctr" latinLnBrk="1" hangingPunct="1"/>
                      <a:r>
                        <a:rPr lang="en-US" altLang="zh-CN" sz="1600" kern="1200" dirty="0">
                          <a:solidFill>
                            <a:schemeClr val="tx1"/>
                          </a:solidFill>
                        </a:rPr>
                        <a:t>24</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2807968413"/>
                  </a:ext>
                </a:extLst>
              </a:tr>
            </a:tbl>
          </a:graphicData>
        </a:graphic>
      </p:graphicFrame>
    </p:spTree>
    <p:extLst>
      <p:ext uri="{BB962C8B-B14F-4D97-AF65-F5344CB8AC3E}">
        <p14:creationId xmlns:p14="http://schemas.microsoft.com/office/powerpoint/2010/main" val="28380816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041C1D2A-6A7F-8B47-AAAD-2993FA9EAC3C}"/>
              </a:ext>
            </a:extLst>
          </p:cNvPr>
          <p:cNvSpPr txBox="1"/>
          <p:nvPr/>
        </p:nvSpPr>
        <p:spPr>
          <a:xfrm>
            <a:off x="372973" y="266550"/>
            <a:ext cx="3597158"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DATA</a:t>
            </a:r>
            <a:r>
              <a:rPr lang="zh-CN" altLang="en-US" sz="280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DESCRIPTION</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28A6B32F-6716-164A-B4CE-710F603E714B}"/>
              </a:ext>
            </a:extLst>
          </p:cNvPr>
          <p:cNvSpPr txBox="1"/>
          <p:nvPr/>
        </p:nvSpPr>
        <p:spPr>
          <a:xfrm>
            <a:off x="372973" y="719042"/>
            <a:ext cx="3142546" cy="405152"/>
          </a:xfrm>
          <a:prstGeom prst="rect">
            <a:avLst/>
          </a:prstGeom>
          <a:noFill/>
        </p:spPr>
        <p:txBody>
          <a:bodyPr wrap="none" lIns="96434" tIns="48217" rIns="96434" bIns="48217" rtlCol="0">
            <a:spAutoFit/>
          </a:bodyPr>
          <a:lstStyle/>
          <a:p>
            <a:pPr latinLnBrk="0"/>
            <a:r>
              <a:rPr lang="en-US" altLang="zh-CN" sz="2000" dirty="0" err="1">
                <a:solidFill>
                  <a:schemeClr val="bg1"/>
                </a:solidFill>
                <a:latin typeface="+mn-lt"/>
                <a:ea typeface="Microsoft YaHei" panose="020B0503020204020204" pitchFamily="34" charset="-122"/>
              </a:rPr>
              <a:t>Yelp_Academic_Dataset_Tip</a:t>
            </a:r>
            <a:endParaRPr lang="en-US" altLang="ko-KR" sz="2000" dirty="0">
              <a:solidFill>
                <a:schemeClr val="bg1"/>
              </a:solidFill>
              <a:latin typeface="+mn-lt"/>
              <a:ea typeface="Microsoft YaHei" panose="020B0503020204020204" pitchFamily="34" charset="-122"/>
            </a:endParaRPr>
          </a:p>
        </p:txBody>
      </p:sp>
      <p:graphicFrame>
        <p:nvGraphicFramePr>
          <p:cNvPr id="18" name="표 4">
            <a:extLst>
              <a:ext uri="{FF2B5EF4-FFF2-40B4-BE49-F238E27FC236}">
                <a16:creationId xmlns:a16="http://schemas.microsoft.com/office/drawing/2014/main" id="{78B5FC6B-AD63-8241-AC50-940B0FFBE69D}"/>
              </a:ext>
            </a:extLst>
          </p:cNvPr>
          <p:cNvGraphicFramePr>
            <a:graphicFrameLocks noGrp="1"/>
          </p:cNvGraphicFramePr>
          <p:nvPr>
            <p:extLst>
              <p:ext uri="{D42A27DB-BD31-4B8C-83A1-F6EECF244321}">
                <p14:modId xmlns:p14="http://schemas.microsoft.com/office/powerpoint/2010/main" val="2689548406"/>
              </p:ext>
            </p:extLst>
          </p:nvPr>
        </p:nvGraphicFramePr>
        <p:xfrm>
          <a:off x="828675" y="1744117"/>
          <a:ext cx="11201400" cy="2834640"/>
        </p:xfrm>
        <a:graphic>
          <a:graphicData uri="http://schemas.openxmlformats.org/drawingml/2006/table">
            <a:tbl>
              <a:tblPr firstRow="1" bandRow="1">
                <a:tableStyleId>{B301B821-A1FF-4177-AEE7-76D212191A09}</a:tableStyleId>
              </a:tblPr>
              <a:tblGrid>
                <a:gridCol w="560140">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3960440">
                  <a:extLst>
                    <a:ext uri="{9D8B030D-6E8A-4147-A177-3AD203B41FA5}">
                      <a16:colId xmlns:a16="http://schemas.microsoft.com/office/drawing/2014/main" val="20002"/>
                    </a:ext>
                  </a:extLst>
                </a:gridCol>
                <a:gridCol w="1591545">
                  <a:extLst>
                    <a:ext uri="{9D8B030D-6E8A-4147-A177-3AD203B41FA5}">
                      <a16:colId xmlns:a16="http://schemas.microsoft.com/office/drawing/2014/main" val="20003"/>
                    </a:ext>
                  </a:extLst>
                </a:gridCol>
                <a:gridCol w="3361083">
                  <a:extLst>
                    <a:ext uri="{9D8B030D-6E8A-4147-A177-3AD203B41FA5}">
                      <a16:colId xmlns:a16="http://schemas.microsoft.com/office/drawing/2014/main" val="20004"/>
                    </a:ext>
                  </a:extLst>
                </a:gridCol>
              </a:tblGrid>
              <a:tr h="52989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t>Attributes</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t>Description</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t>Data</a:t>
                      </a:r>
                      <a:r>
                        <a:rPr lang="zh-CN" altLang="en-US" sz="1800" dirty="0"/>
                        <a:t> </a:t>
                      </a:r>
                      <a:r>
                        <a:rPr lang="en-US" altLang="zh-CN" sz="1800" dirty="0"/>
                        <a:t>Type</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t>Example</a:t>
                      </a:r>
                      <a:endParaRPr lang="en-US" altLang="ko-KR" sz="1800" dirty="0">
                        <a:solidFill>
                          <a:schemeClr val="bg1"/>
                        </a:solidFill>
                        <a:latin typeface="Calibri" panose="020F0502020204030204" pitchFamily="34" charset="0"/>
                      </a:endParaRPr>
                    </a:p>
                  </a:txBody>
                  <a:tcPr anchor="ctr"/>
                </a:tc>
                <a:extLst>
                  <a:ext uri="{0D108BD9-81ED-4DB2-BD59-A6C34878D82A}">
                    <a16:rowId xmlns:a16="http://schemas.microsoft.com/office/drawing/2014/main" val="10000"/>
                  </a:ext>
                </a:extLst>
              </a:tr>
              <a:tr h="458153">
                <a:tc>
                  <a:txBody>
                    <a:bodyPr/>
                    <a:lstStyle/>
                    <a:p>
                      <a:pPr algn="ctr" latinLnBrk="1"/>
                      <a:r>
                        <a:rPr lang="en-US" altLang="ko-KR" sz="1600" b="1" dirty="0"/>
                        <a:t>01</a:t>
                      </a:r>
                      <a:endParaRPr lang="en-US" altLang="ko-KR" sz="1600" b="1" dirty="0">
                        <a:solidFill>
                          <a:schemeClr val="bg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b="1" kern="1200" dirty="0">
                          <a:effectLst/>
                        </a:rPr>
                        <a:t>Text</a:t>
                      </a:r>
                      <a:endParaRPr lang="zh-CN" altLang="en-US" sz="1600" b="1" kern="1200" dirty="0">
                        <a:solidFill>
                          <a:schemeClr val="tx1">
                            <a:lumMod val="75000"/>
                            <a:lumOff val="25000"/>
                          </a:schemeClr>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b="1" kern="1200" dirty="0">
                          <a:effectLst/>
                        </a:rPr>
                        <a:t>The</a:t>
                      </a:r>
                      <a:r>
                        <a:rPr lang="zh-CN" altLang="en-US" sz="1600" b="1" kern="1200" dirty="0">
                          <a:effectLst/>
                        </a:rPr>
                        <a:t> </a:t>
                      </a:r>
                      <a:r>
                        <a:rPr lang="en-US" altLang="zh-CN" sz="1600" b="1" kern="1200" dirty="0">
                          <a:effectLst/>
                        </a:rPr>
                        <a:t>user</a:t>
                      </a:r>
                      <a:r>
                        <a:rPr lang="zh-CN" altLang="en-US" sz="1600" b="1" kern="1200" dirty="0">
                          <a:effectLst/>
                        </a:rPr>
                        <a:t> </a:t>
                      </a:r>
                      <a:r>
                        <a:rPr lang="en-US" altLang="zh-CN" sz="1600" b="1" kern="1200" dirty="0">
                          <a:effectLst/>
                        </a:rPr>
                        <a:t>tips</a:t>
                      </a:r>
                      <a:r>
                        <a:rPr lang="zh-CN" altLang="en-US" sz="1600" b="1" kern="1200" dirty="0">
                          <a:effectLst/>
                        </a:rPr>
                        <a:t> </a:t>
                      </a:r>
                      <a:r>
                        <a:rPr lang="en-US" altLang="zh-CN" sz="1600" b="1" kern="1200" dirty="0">
                          <a:effectLst/>
                        </a:rPr>
                        <a:t>on</a:t>
                      </a:r>
                      <a:r>
                        <a:rPr lang="zh-CN" altLang="en-US" sz="1600" b="1" kern="1200" dirty="0">
                          <a:effectLst/>
                        </a:rPr>
                        <a:t> </a:t>
                      </a:r>
                      <a:r>
                        <a:rPr lang="en-US" altLang="zh-CN" sz="1600" b="1" kern="1200" dirty="0">
                          <a:effectLst/>
                        </a:rPr>
                        <a:t>the</a:t>
                      </a:r>
                      <a:r>
                        <a:rPr lang="zh-CN" altLang="en-US" sz="1600" b="1" kern="1200" dirty="0">
                          <a:effectLst/>
                        </a:rPr>
                        <a:t> </a:t>
                      </a:r>
                      <a:r>
                        <a:rPr lang="en-US" altLang="zh-CN" sz="1600" b="1" kern="1200" dirty="0">
                          <a:effectLst/>
                        </a:rPr>
                        <a:t>merchant</a:t>
                      </a:r>
                      <a:endParaRPr lang="en-US" altLang="ko-KR" sz="1600" b="1" kern="1200" dirty="0">
                        <a:solidFill>
                          <a:schemeClr val="tx1">
                            <a:lumMod val="75000"/>
                            <a:lumOff val="25000"/>
                          </a:schemeClr>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t>String</a:t>
                      </a:r>
                      <a:endParaRPr lang="en-US" altLang="ko-KR" sz="1600" dirty="0">
                        <a:solidFill>
                          <a:schemeClr val="tx1">
                            <a:lumMod val="75000"/>
                            <a:lumOff val="25000"/>
                          </a:schemeClr>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t>Best Asian food in Phoenix. </a:t>
                      </a:r>
                      <a:endParaRPr lang="en-US" altLang="ko-KR"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0001"/>
                  </a:ext>
                </a:extLst>
              </a:tr>
              <a:tr h="461647">
                <a:tc>
                  <a:txBody>
                    <a:bodyPr/>
                    <a:lstStyle/>
                    <a:p>
                      <a:pPr algn="ctr" latinLnBrk="1"/>
                      <a:r>
                        <a:rPr lang="en-US" altLang="ko-KR" sz="1600"/>
                        <a:t>02</a:t>
                      </a:r>
                      <a:endParaRPr lang="en-US" altLang="ko-KR" sz="1600" b="1">
                        <a:solidFill>
                          <a:schemeClr val="bg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kern="1200" dirty="0">
                          <a:effectLst/>
                        </a:rPr>
                        <a:t>Date</a:t>
                      </a:r>
                      <a:endParaRPr lang="zh-CN" altLang="en-US" sz="1600" b="0" kern="1200" dirty="0">
                        <a:solidFill>
                          <a:schemeClr val="tx1">
                            <a:lumMod val="75000"/>
                            <a:lumOff val="25000"/>
                          </a:schemeClr>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effectLst/>
                        </a:rPr>
                        <a:t>The</a:t>
                      </a:r>
                      <a:r>
                        <a:rPr lang="zh-CN" altLang="en-US" sz="1600" kern="1200" dirty="0">
                          <a:effectLst/>
                        </a:rPr>
                        <a:t> </a:t>
                      </a:r>
                      <a:r>
                        <a:rPr lang="en-US" altLang="zh-CN" sz="1600" kern="1200" dirty="0">
                          <a:effectLst/>
                        </a:rPr>
                        <a:t>date</a:t>
                      </a:r>
                      <a:r>
                        <a:rPr lang="zh-CN" altLang="en-US" sz="1600" kern="1200" dirty="0">
                          <a:effectLst/>
                        </a:rPr>
                        <a:t>  </a:t>
                      </a:r>
                      <a:r>
                        <a:rPr lang="en-US" altLang="zh-CN" sz="1600" kern="1200" dirty="0">
                          <a:effectLst/>
                        </a:rPr>
                        <a:t>of</a:t>
                      </a:r>
                      <a:r>
                        <a:rPr lang="zh-CN" altLang="en-US" sz="1600" kern="1200" dirty="0">
                          <a:effectLst/>
                        </a:rPr>
                        <a:t> </a:t>
                      </a:r>
                      <a:r>
                        <a:rPr lang="en-US" altLang="zh-CN" sz="1600" kern="1200" dirty="0">
                          <a:effectLst/>
                        </a:rPr>
                        <a:t>the</a:t>
                      </a:r>
                      <a:r>
                        <a:rPr lang="zh-CN" altLang="en-US" sz="1600" kern="1200" dirty="0">
                          <a:effectLst/>
                        </a:rPr>
                        <a:t> </a:t>
                      </a:r>
                      <a:r>
                        <a:rPr lang="en-US" altLang="zh-CN" sz="1600" kern="1200" dirty="0">
                          <a:effectLst/>
                        </a:rPr>
                        <a:t>user</a:t>
                      </a:r>
                      <a:r>
                        <a:rPr lang="zh-CN" altLang="en-US" sz="1600" kern="1200" dirty="0">
                          <a:effectLst/>
                        </a:rPr>
                        <a:t> </a:t>
                      </a:r>
                      <a:r>
                        <a:rPr lang="en-US" altLang="zh-CN" sz="1600" kern="1200" dirty="0">
                          <a:effectLst/>
                        </a:rPr>
                        <a:t>posted</a:t>
                      </a:r>
                      <a:r>
                        <a:rPr lang="zh-CN" altLang="en-US" sz="1600" kern="1200" dirty="0">
                          <a:effectLst/>
                        </a:rPr>
                        <a:t> </a:t>
                      </a:r>
                      <a:r>
                        <a:rPr lang="en-US" altLang="zh-CN" sz="1600" kern="1200" dirty="0">
                          <a:effectLst/>
                        </a:rPr>
                        <a:t>the</a:t>
                      </a:r>
                      <a:r>
                        <a:rPr lang="zh-CN" altLang="en-US" sz="1600" kern="1200" dirty="0">
                          <a:effectLst/>
                        </a:rPr>
                        <a:t> </a:t>
                      </a:r>
                      <a:r>
                        <a:rPr lang="en-US" altLang="zh-CN" sz="1600" kern="1200" dirty="0">
                          <a:effectLst/>
                        </a:rPr>
                        <a:t>tips</a:t>
                      </a:r>
                      <a:endParaRPr lang="en-US" altLang="ko-KR" sz="1600" b="0" kern="1200" dirty="0">
                        <a:solidFill>
                          <a:schemeClr val="tx1">
                            <a:lumMod val="75000"/>
                            <a:lumOff val="25000"/>
                          </a:schemeClr>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t>Date</a:t>
                      </a:r>
                      <a:endParaRPr lang="en-US" altLang="ko-KR" sz="1600" dirty="0">
                        <a:solidFill>
                          <a:schemeClr val="tx1">
                            <a:lumMod val="75000"/>
                            <a:lumOff val="25000"/>
                          </a:schemeClr>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t>2016/10/12</a:t>
                      </a:r>
                      <a:endParaRPr lang="en-US" altLang="ko-KR"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0002"/>
                  </a:ext>
                </a:extLst>
              </a:tr>
              <a:tr h="395699">
                <a:tc>
                  <a:txBody>
                    <a:bodyPr/>
                    <a:lstStyle/>
                    <a:p>
                      <a:pPr algn="ctr" latinLnBrk="1"/>
                      <a:r>
                        <a:rPr lang="en-US" altLang="zh-CN" sz="1600" dirty="0"/>
                        <a:t>03</a:t>
                      </a:r>
                      <a:endParaRPr lang="en-US" altLang="ko-KR" sz="1600" b="1" dirty="0">
                        <a:solidFill>
                          <a:schemeClr val="bg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kern="1200" dirty="0" err="1">
                          <a:effectLst/>
                        </a:rPr>
                        <a:t>Business_id</a:t>
                      </a:r>
                      <a:endParaRPr lang="zh-CN" altLang="en-US" sz="1600" b="0" kern="1200" dirty="0">
                        <a:solidFill>
                          <a:schemeClr val="tx1">
                            <a:lumMod val="75000"/>
                            <a:lumOff val="25000"/>
                          </a:schemeClr>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effectLst/>
                        </a:rPr>
                        <a:t>The</a:t>
                      </a:r>
                      <a:r>
                        <a:rPr lang="zh-CN" altLang="en-US" sz="1600" kern="1200" dirty="0">
                          <a:effectLst/>
                        </a:rPr>
                        <a:t> </a:t>
                      </a:r>
                      <a:r>
                        <a:rPr lang="en-US" altLang="zh-CN" sz="1600" kern="1200" dirty="0">
                          <a:effectLst/>
                        </a:rPr>
                        <a:t>merchant</a:t>
                      </a:r>
                      <a:r>
                        <a:rPr lang="zh-CN" altLang="en-US" sz="1600" kern="1200" dirty="0">
                          <a:effectLst/>
                        </a:rPr>
                        <a:t> </a:t>
                      </a:r>
                      <a:r>
                        <a:rPr lang="en-US" altLang="zh-CN" sz="1600" kern="1200" dirty="0">
                          <a:effectLst/>
                        </a:rPr>
                        <a:t>of</a:t>
                      </a:r>
                      <a:r>
                        <a:rPr lang="zh-CN" altLang="en-US" sz="1600" kern="1200" dirty="0">
                          <a:effectLst/>
                        </a:rPr>
                        <a:t> </a:t>
                      </a:r>
                      <a:r>
                        <a:rPr lang="en-US" altLang="zh-CN" sz="1600" kern="1200" dirty="0">
                          <a:effectLst/>
                        </a:rPr>
                        <a:t>the</a:t>
                      </a:r>
                      <a:r>
                        <a:rPr lang="zh-CN" altLang="en-US" sz="1600" kern="1200" dirty="0">
                          <a:effectLst/>
                        </a:rPr>
                        <a:t> </a:t>
                      </a:r>
                      <a:r>
                        <a:rPr lang="en-US" altLang="zh-CN" sz="1600" kern="1200" dirty="0">
                          <a:effectLst/>
                        </a:rPr>
                        <a:t>tip</a:t>
                      </a:r>
                      <a:endParaRPr lang="en-US" altLang="ko-KR" sz="1600" b="0" kern="1200" dirty="0">
                        <a:solidFill>
                          <a:schemeClr val="tx1">
                            <a:lumMod val="75000"/>
                            <a:lumOff val="25000"/>
                          </a:schemeClr>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t>String</a:t>
                      </a:r>
                      <a:endParaRPr lang="en-US" altLang="ko-KR" sz="1600" dirty="0">
                        <a:solidFill>
                          <a:schemeClr val="tx1">
                            <a:lumMod val="75000"/>
                            <a:lumOff val="25000"/>
                          </a:schemeClr>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kern="1200" dirty="0"/>
                        <a:t>4bUyL7lzoWzDZaJETAKREg</a:t>
                      </a:r>
                      <a:endParaRPr lang="en-US" altLang="ko-KR"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67366878"/>
                  </a:ext>
                </a:extLst>
              </a:tr>
              <a:tr h="461647">
                <a:tc>
                  <a:txBody>
                    <a:bodyPr/>
                    <a:lstStyle/>
                    <a:p>
                      <a:pPr algn="ctr" latinLnBrk="1"/>
                      <a:r>
                        <a:rPr lang="en-US" altLang="zh-CN" sz="1600" dirty="0"/>
                        <a:t>04</a:t>
                      </a:r>
                      <a:endParaRPr lang="en-US" altLang="ko-KR" sz="1600" b="1" dirty="0">
                        <a:solidFill>
                          <a:schemeClr val="bg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altLang="zh-CN" sz="1600" kern="1200" dirty="0" err="1">
                          <a:effectLst/>
                        </a:rPr>
                        <a:t>User_id</a:t>
                      </a:r>
                      <a:endParaRPr lang="zh-CN" altLang="en-US" sz="1600" b="0" kern="1200" dirty="0">
                        <a:solidFill>
                          <a:schemeClr val="tx1">
                            <a:lumMod val="75000"/>
                            <a:lumOff val="25000"/>
                          </a:schemeClr>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effectLst/>
                        </a:rPr>
                        <a:t>The</a:t>
                      </a:r>
                      <a:r>
                        <a:rPr lang="zh-CN" altLang="en-US" sz="1600" kern="1200" dirty="0">
                          <a:effectLst/>
                        </a:rPr>
                        <a:t> </a:t>
                      </a:r>
                      <a:r>
                        <a:rPr lang="en-US" altLang="zh-CN" sz="1600" kern="1200" dirty="0">
                          <a:effectLst/>
                        </a:rPr>
                        <a:t>user</a:t>
                      </a:r>
                      <a:r>
                        <a:rPr lang="zh-CN" altLang="en-US" sz="1600" kern="1200" dirty="0">
                          <a:effectLst/>
                        </a:rPr>
                        <a:t> </a:t>
                      </a:r>
                      <a:r>
                        <a:rPr lang="en-US" altLang="zh-CN" sz="1600" kern="1200" dirty="0">
                          <a:effectLst/>
                        </a:rPr>
                        <a:t>that</a:t>
                      </a:r>
                      <a:r>
                        <a:rPr lang="zh-CN" altLang="en-US" sz="1600" kern="1200" dirty="0">
                          <a:effectLst/>
                        </a:rPr>
                        <a:t> </a:t>
                      </a:r>
                      <a:r>
                        <a:rPr lang="en-US" altLang="zh-CN" sz="1600" kern="1200" dirty="0">
                          <a:effectLst/>
                        </a:rPr>
                        <a:t>wrote</a:t>
                      </a:r>
                      <a:r>
                        <a:rPr lang="zh-CN" altLang="en-US" sz="1600" kern="1200" dirty="0">
                          <a:effectLst/>
                        </a:rPr>
                        <a:t> </a:t>
                      </a:r>
                      <a:r>
                        <a:rPr lang="en-US" altLang="zh-CN" sz="1600" kern="1200" dirty="0">
                          <a:effectLst/>
                        </a:rPr>
                        <a:t>the</a:t>
                      </a:r>
                      <a:r>
                        <a:rPr lang="zh-CN" altLang="en-US" sz="1600" kern="1200" dirty="0">
                          <a:effectLst/>
                        </a:rPr>
                        <a:t> </a:t>
                      </a:r>
                      <a:r>
                        <a:rPr lang="en-US" altLang="zh-CN" sz="1600" kern="1200" dirty="0">
                          <a:effectLst/>
                        </a:rPr>
                        <a:t>tip</a:t>
                      </a:r>
                      <a:endParaRPr lang="en-US" altLang="ko-KR" sz="1600" b="0" kern="1200" dirty="0">
                        <a:solidFill>
                          <a:schemeClr val="tx1">
                            <a:lumMod val="75000"/>
                            <a:lumOff val="25000"/>
                          </a:schemeClr>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t>String</a:t>
                      </a:r>
                      <a:endParaRPr lang="en-US" altLang="ko-KR" sz="1600" dirty="0">
                        <a:solidFill>
                          <a:schemeClr val="tx1">
                            <a:lumMod val="75000"/>
                            <a:lumOff val="25000"/>
                          </a:schemeClr>
                        </a:solidFill>
                        <a:latin typeface="Calibri" panose="020F0502020204030204" pitchFamily="34" charset="0"/>
                        <a:cs typeface="Calibri" panose="020F0502020204030204" pitchFamily="34" charset="0"/>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kern="1200" dirty="0"/>
                        <a:t>_N7Ndn29bpll_961oPeEfw</a:t>
                      </a:r>
                      <a:endParaRPr lang="en-US" altLang="ko-KR" sz="1600" kern="1200" dirty="0">
                        <a:solidFill>
                          <a:schemeClr val="tx1">
                            <a:lumMod val="75000"/>
                            <a:lumOff val="25000"/>
                          </a:schemeClr>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034838577"/>
                  </a:ext>
                </a:extLst>
              </a:tr>
              <a:tr h="527598">
                <a:tc>
                  <a:txBody>
                    <a:bodyPr/>
                    <a:lstStyle/>
                    <a:p>
                      <a:pPr algn="ctr" latinLnBrk="1"/>
                      <a:r>
                        <a:rPr lang="en-US" altLang="ko-KR" sz="1600" b="0" dirty="0">
                          <a:solidFill>
                            <a:schemeClr val="tx1"/>
                          </a:solidFill>
                          <a:latin typeface="Calibri" panose="020F0502020204030204" pitchFamily="34" charset="0"/>
                        </a:rPr>
                        <a:t>05</a:t>
                      </a:r>
                    </a:p>
                  </a:txBody>
                  <a:tcPr anchor="ctr"/>
                </a:tc>
                <a:tc>
                  <a:txBody>
                    <a:bodyPr/>
                    <a:lstStyle/>
                    <a:p>
                      <a:pPr marL="0" indent="0" algn="l" defTabSz="914400" rtl="0" eaLnBrk="1" latinLnBrk="0" hangingPunct="1">
                        <a:spcAft>
                          <a:spcPts val="0"/>
                        </a:spcAft>
                      </a:pPr>
                      <a:r>
                        <a:rPr lang="en-US" altLang="zh-CN" sz="1600" b="0" kern="1200" dirty="0" err="1">
                          <a:solidFill>
                            <a:schemeClr val="tx1">
                              <a:lumMod val="75000"/>
                              <a:lumOff val="25000"/>
                            </a:schemeClr>
                          </a:solidFill>
                          <a:effectLst/>
                          <a:latin typeface="Calibri" panose="020F0502020204030204" pitchFamily="34" charset="0"/>
                          <a:ea typeface="+mn-ea"/>
                          <a:cs typeface="Calibri" panose="020F0502020204030204" pitchFamily="34" charset="0"/>
                        </a:rPr>
                        <a:t>Compliment_count</a:t>
                      </a:r>
                      <a:endParaRPr lang="zh-CN" altLang="en-US" sz="1600" b="0" kern="1200" dirty="0">
                        <a:solidFill>
                          <a:schemeClr val="tx1">
                            <a:lumMod val="75000"/>
                            <a:lumOff val="25000"/>
                          </a:schemeClr>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ko-KR" sz="1600" b="0" kern="1200" dirty="0">
                          <a:solidFill>
                            <a:schemeClr val="tx1">
                              <a:lumMod val="75000"/>
                              <a:lumOff val="25000"/>
                            </a:schemeClr>
                          </a:solidFill>
                          <a:effectLst/>
                          <a:latin typeface="Calibri" panose="020F0502020204030204" pitchFamily="34" charset="0"/>
                          <a:ea typeface="+mn-ea"/>
                          <a:cs typeface="Calibri" panose="020F0502020204030204" pitchFamily="34" charset="0"/>
                        </a:rPr>
                        <a:t>The compliment counts below the tip</a:t>
                      </a:r>
                    </a:p>
                  </a:txBody>
                  <a:tcPr anchor="ctr"/>
                </a:tc>
                <a:tc>
                  <a:txBody>
                    <a:bodyPr/>
                    <a:lstStyle/>
                    <a:p>
                      <a:pPr algn="l" latinLnBrk="1"/>
                      <a:r>
                        <a:rPr lang="en-US" altLang="ko-KR" sz="1600" dirty="0">
                          <a:solidFill>
                            <a:schemeClr val="tx1">
                              <a:lumMod val="75000"/>
                              <a:lumOff val="25000"/>
                            </a:schemeClr>
                          </a:solidFill>
                          <a:latin typeface="Calibri" panose="020F0502020204030204" pitchFamily="34" charset="0"/>
                          <a:cs typeface="Calibri" panose="020F0502020204030204" pitchFamily="34" charset="0"/>
                        </a:rPr>
                        <a:t>Numeric</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kern="1200" dirty="0">
                          <a:solidFill>
                            <a:schemeClr val="tx1">
                              <a:lumMod val="75000"/>
                              <a:lumOff val="25000"/>
                            </a:schemeClr>
                          </a:solidFill>
                          <a:latin typeface="Calibri" panose="020F0502020204030204" pitchFamily="34" charset="0"/>
                          <a:ea typeface="+mn-ea"/>
                          <a:cs typeface="Calibri" panose="020F0502020204030204" pitchFamily="34" charset="0"/>
                        </a:rPr>
                        <a:t>0</a:t>
                      </a:r>
                    </a:p>
                  </a:txBody>
                  <a:tcPr anchor="ctr"/>
                </a:tc>
                <a:extLst>
                  <a:ext uri="{0D108BD9-81ED-4DB2-BD59-A6C34878D82A}">
                    <a16:rowId xmlns:a16="http://schemas.microsoft.com/office/drawing/2014/main" val="807992385"/>
                  </a:ext>
                </a:extLst>
              </a:tr>
            </a:tbl>
          </a:graphicData>
        </a:graphic>
      </p:graphicFrame>
    </p:spTree>
    <p:extLst>
      <p:ext uri="{BB962C8B-B14F-4D97-AF65-F5344CB8AC3E}">
        <p14:creationId xmlns:p14="http://schemas.microsoft.com/office/powerpoint/2010/main" val="418878455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54580" y="145019"/>
            <a:ext cx="4290286" cy="528259"/>
          </a:xfrm>
          <a:prstGeom prst="rect">
            <a:avLst/>
          </a:prstGeom>
          <a:noFill/>
        </p:spPr>
        <p:txBody>
          <a:bodyPr wrap="none" lIns="96429" tIns="48215" rIns="96429" bIns="48215" rtlCol="0">
            <a:spAutoFit/>
          </a:bodyPr>
          <a:lstStyle/>
          <a:p>
            <a:pPr defTabSz="964436"/>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BUSINESS DASHBOARD</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mn-lt"/>
            </a:endParaRPr>
          </a:p>
        </p:txBody>
      </p:sp>
      <p:pic>
        <p:nvPicPr>
          <p:cNvPr id="6" name="Picture 5">
            <a:extLst>
              <a:ext uri="{FF2B5EF4-FFF2-40B4-BE49-F238E27FC236}">
                <a16:creationId xmlns:a16="http://schemas.microsoft.com/office/drawing/2014/main" id="{DCC7ED57-8AA2-4F21-A1CA-55EE1341C335}"/>
              </a:ext>
            </a:extLst>
          </p:cNvPr>
          <p:cNvPicPr>
            <a:picLocks noChangeAspect="1" noChangeArrowheads="1"/>
            <a:extLst>
              <a:ext uri="{84589F7E-364E-4C9E-8A38-B11213B215E9}">
                <a14:cameraTool xmlns:a14="http://schemas.microsoft.com/office/drawing/2010/main" cellRange="$B$4:$Y$42"/>
              </a:ext>
            </a:extLst>
          </p:cNvPicPr>
          <p:nvPr/>
        </p:nvPicPr>
        <p:blipFill>
          <a:blip r:embed="rId3"/>
          <a:srcRect/>
          <a:stretch>
            <a:fillRect/>
          </a:stretch>
        </p:blipFill>
        <p:spPr bwMode="auto">
          <a:xfrm>
            <a:off x="353" y="774587"/>
            <a:ext cx="12858044" cy="6458064"/>
          </a:xfrm>
          <a:prstGeom prst="rect">
            <a:avLst/>
          </a:prstGeom>
          <a:solidFill>
            <a:srgbClr xmlns:mc="http://schemas.openxmlformats.org/markup-compatibility/2006" xmlns:a14="http://schemas.microsoft.com/office/drawing/2010/main" val="FFFFFF" mc:Ignorable="a14" a14:legacySpreadsheetColorIndex="9"/>
          </a:solidFill>
          <a:ln w="19050">
            <a:solidFill>
              <a:schemeClr val="bg1"/>
            </a:solidFill>
            <a:miter lim="800000"/>
            <a:headEnd/>
            <a:tailEnd/>
          </a:ln>
        </p:spPr>
      </p:pic>
      <p:pic>
        <p:nvPicPr>
          <p:cNvPr id="3" name="图片 2" descr="一些文字和图案&#10;&#10;描述已自动生成">
            <a:extLst>
              <a:ext uri="{FF2B5EF4-FFF2-40B4-BE49-F238E27FC236}">
                <a16:creationId xmlns:a16="http://schemas.microsoft.com/office/drawing/2014/main" id="{F38F6747-5831-47E9-B879-C95C34FE79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8922" y="2901518"/>
            <a:ext cx="4628822" cy="2204201"/>
          </a:xfrm>
          <a:prstGeom prst="rect">
            <a:avLst/>
          </a:prstGeom>
        </p:spPr>
      </p:pic>
    </p:spTree>
    <p:extLst>
      <p:ext uri="{BB962C8B-B14F-4D97-AF65-F5344CB8AC3E}">
        <p14:creationId xmlns:p14="http://schemas.microsoft.com/office/powerpoint/2010/main" val="1804335113"/>
      </p:ext>
    </p:extLst>
  </p:cSld>
  <p:clrMapOvr>
    <a:masterClrMapping/>
  </p:clrMapOvr>
  <mc:AlternateContent xmlns:mc="http://schemas.openxmlformats.org/markup-compatibility/2006" xmlns:p14="http://schemas.microsoft.com/office/powerpoint/2010/main">
    <mc:Choice Requires="p14">
      <p:transition p14:dur="10" advTm="0">
        <p14:prism/>
      </p:transition>
    </mc:Choice>
    <mc:Fallback xmlns="">
      <p:transition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a:extLst>
              <a:ext uri="{FF2B5EF4-FFF2-40B4-BE49-F238E27FC236}">
                <a16:creationId xmlns:a16="http://schemas.microsoft.com/office/drawing/2014/main" id="{91F4A407-FD51-42AE-8870-34BE89C4FE3B}"/>
              </a:ext>
            </a:extLst>
          </p:cNvPr>
          <p:cNvSpPr txBox="1"/>
          <p:nvPr/>
        </p:nvSpPr>
        <p:spPr>
          <a:xfrm>
            <a:off x="354580" y="145019"/>
            <a:ext cx="3275713" cy="528259"/>
          </a:xfrm>
          <a:prstGeom prst="rect">
            <a:avLst/>
          </a:prstGeom>
          <a:noFill/>
          <a:ln>
            <a:solidFill>
              <a:srgbClr val="231F20"/>
            </a:solidFill>
          </a:ln>
        </p:spPr>
        <p:txBody>
          <a:bodyPr wrap="none" lIns="96429" tIns="48215" rIns="96429" bIns="48215" rtlCol="0">
            <a:spAutoFit/>
          </a:bodyPr>
          <a:lstStyle/>
          <a:p>
            <a:pPr defTabSz="964436"/>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Data Visualization</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 name="TextBox 1">
            <a:extLst>
              <a:ext uri="{FF2B5EF4-FFF2-40B4-BE49-F238E27FC236}">
                <a16:creationId xmlns:a16="http://schemas.microsoft.com/office/drawing/2014/main" id="{F325F73E-23BC-482C-B801-179AC5E2506A}"/>
              </a:ext>
            </a:extLst>
          </p:cNvPr>
          <p:cNvSpPr txBox="1"/>
          <p:nvPr/>
        </p:nvSpPr>
        <p:spPr>
          <a:xfrm>
            <a:off x="884238" y="924872"/>
            <a:ext cx="4870436" cy="461665"/>
          </a:xfrm>
          <a:prstGeom prst="rect">
            <a:avLst/>
          </a:prstGeom>
          <a:noFill/>
        </p:spPr>
        <p:txBody>
          <a:bodyPr wrap="none" rtlCol="0">
            <a:spAutoFit/>
          </a:bodyPr>
          <a:lstStyle/>
          <a:p>
            <a:r>
              <a:rPr lang="en-US" sz="2400" dirty="0">
                <a:solidFill>
                  <a:schemeClr val="bg1"/>
                </a:solidFill>
              </a:rPr>
              <a:t>City: Las Vegas </a:t>
            </a:r>
            <a:r>
              <a:rPr lang="en-US" altLang="zh-CN" sz="2400" dirty="0">
                <a:solidFill>
                  <a:schemeClr val="bg1"/>
                </a:solidFill>
              </a:rPr>
              <a:t>with 6,450 restaurants</a:t>
            </a:r>
            <a:endParaRPr lang="en-US" sz="2400" dirty="0">
              <a:solidFill>
                <a:schemeClr val="bg1"/>
              </a:solidFill>
            </a:endParaRPr>
          </a:p>
        </p:txBody>
      </p:sp>
      <p:pic>
        <p:nvPicPr>
          <p:cNvPr id="11" name="Picture 10" descr="A picture containing clock, room&#10;&#10;Description automatically generated">
            <a:extLst>
              <a:ext uri="{FF2B5EF4-FFF2-40B4-BE49-F238E27FC236}">
                <a16:creationId xmlns:a16="http://schemas.microsoft.com/office/drawing/2014/main" id="{85354CCF-F8A8-4E93-8628-5C1158542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355" y="1744117"/>
            <a:ext cx="5493715" cy="424847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FB64AD7-D3E8-48B6-B91D-6D2CA62E0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794" y="1744117"/>
            <a:ext cx="5423581" cy="4248472"/>
          </a:xfrm>
          <a:prstGeom prst="rect">
            <a:avLst/>
          </a:prstGeom>
        </p:spPr>
      </p:pic>
    </p:spTree>
    <p:extLst>
      <p:ext uri="{BB962C8B-B14F-4D97-AF65-F5344CB8AC3E}">
        <p14:creationId xmlns:p14="http://schemas.microsoft.com/office/powerpoint/2010/main" val="15648542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468935" y="1964423"/>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bg1"/>
              </a:solidFill>
            </a:endParaRPr>
          </a:p>
        </p:txBody>
      </p:sp>
      <p:sp>
        <p:nvSpPr>
          <p:cNvPr id="8" name="文本框 13"/>
          <p:cNvSpPr txBox="1">
            <a:spLocks noChangeArrowheads="1"/>
          </p:cNvSpPr>
          <p:nvPr/>
        </p:nvSpPr>
        <p:spPr bwMode="auto">
          <a:xfrm>
            <a:off x="2757748" y="2120684"/>
            <a:ext cx="3084499" cy="152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280" dirty="0">
                <a:solidFill>
                  <a:schemeClr val="bg1"/>
                </a:solidFill>
                <a:latin typeface="Agency FB" panose="020B0503020202020204" pitchFamily="34" charset="0"/>
                <a:ea typeface="SimSun-ExtB" panose="02010609060101010101" pitchFamily="49" charset="-122"/>
                <a:cs typeface="Arial" panose="020B0604020202020204" pitchFamily="34" charset="0"/>
              </a:rPr>
              <a:t>PART03</a:t>
            </a:r>
            <a:endParaRPr lang="zh-CN" altLang="en-US" sz="9280" dirty="0">
              <a:solidFill>
                <a:schemeClr val="bg1"/>
              </a:solidFill>
              <a:latin typeface="Agency FB" panose="020B0503020202020204" pitchFamily="34" charset="0"/>
              <a:ea typeface="SimSun-ExtB" panose="02010609060101010101" pitchFamily="49" charset="-122"/>
              <a:cs typeface="Arial" panose="020B0604020202020204" pitchFamily="34" charset="0"/>
            </a:endParaRPr>
          </a:p>
        </p:txBody>
      </p:sp>
      <p:sp>
        <p:nvSpPr>
          <p:cNvPr id="9" name="任意多边形 8"/>
          <p:cNvSpPr/>
          <p:nvPr/>
        </p:nvSpPr>
        <p:spPr>
          <a:xfrm>
            <a:off x="2468935" y="4803908"/>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rgbClr val="065B1C"/>
              </a:solidFill>
            </a:endParaRPr>
          </a:p>
        </p:txBody>
      </p:sp>
      <p:sp>
        <p:nvSpPr>
          <p:cNvPr id="12" name="任意多边形 11"/>
          <p:cNvSpPr/>
          <p:nvPr/>
        </p:nvSpPr>
        <p:spPr>
          <a:xfrm flipH="1">
            <a:off x="6664287" y="-12699"/>
            <a:ext cx="6094176" cy="7245349"/>
          </a:xfrm>
          <a:custGeom>
            <a:avLst/>
            <a:gdLst>
              <a:gd name="connsiteX0" fmla="*/ 756568 w 4593513"/>
              <a:gd name="connsiteY0" fmla="*/ 0 h 7245349"/>
              <a:gd name="connsiteX1" fmla="*/ 4593513 w 4593513"/>
              <a:gd name="connsiteY1" fmla="*/ 0 h 7245349"/>
              <a:gd name="connsiteX2" fmla="*/ 3830873 w 4593513"/>
              <a:gd name="connsiteY2" fmla="*/ 7245349 h 7245349"/>
              <a:gd name="connsiteX3" fmla="*/ 0 w 4593513"/>
              <a:gd name="connsiteY3" fmla="*/ 7245349 h 7245349"/>
              <a:gd name="connsiteX4" fmla="*/ 0 w 4593513"/>
              <a:gd name="connsiteY4" fmla="*/ 7187657 h 72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513" h="7245349">
                <a:moveTo>
                  <a:pt x="756568" y="0"/>
                </a:moveTo>
                <a:lnTo>
                  <a:pt x="4593513" y="0"/>
                </a:lnTo>
                <a:lnTo>
                  <a:pt x="3830873" y="7245349"/>
                </a:lnTo>
                <a:lnTo>
                  <a:pt x="0" y="7245349"/>
                </a:lnTo>
                <a:lnTo>
                  <a:pt x="0" y="7187657"/>
                </a:lnTo>
                <a:close/>
              </a:path>
            </a:pathLst>
          </a:custGeom>
          <a:solidFill>
            <a:srgbClr val="EB1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917603" y="-12699"/>
            <a:ext cx="5926586" cy="7245349"/>
          </a:xfrm>
          <a:custGeom>
            <a:avLst/>
            <a:gdLst>
              <a:gd name="connsiteX0" fmla="*/ 756568 w 4593513"/>
              <a:gd name="connsiteY0" fmla="*/ 0 h 7245349"/>
              <a:gd name="connsiteX1" fmla="*/ 4593513 w 4593513"/>
              <a:gd name="connsiteY1" fmla="*/ 0 h 7245349"/>
              <a:gd name="connsiteX2" fmla="*/ 3830873 w 4593513"/>
              <a:gd name="connsiteY2" fmla="*/ 7245349 h 7245349"/>
              <a:gd name="connsiteX3" fmla="*/ 0 w 4593513"/>
              <a:gd name="connsiteY3" fmla="*/ 7245349 h 7245349"/>
              <a:gd name="connsiteX4" fmla="*/ 0 w 4593513"/>
              <a:gd name="connsiteY4" fmla="*/ 7187657 h 72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513" h="7245349">
                <a:moveTo>
                  <a:pt x="756568" y="0"/>
                </a:moveTo>
                <a:lnTo>
                  <a:pt x="4593513" y="0"/>
                </a:lnTo>
                <a:lnTo>
                  <a:pt x="3830873" y="7245349"/>
                </a:lnTo>
                <a:lnTo>
                  <a:pt x="0" y="7245349"/>
                </a:lnTo>
                <a:lnTo>
                  <a:pt x="0" y="7187657"/>
                </a:lnTo>
                <a:close/>
              </a:path>
            </a:pathLst>
          </a:cu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66">
            <a:extLst>
              <a:ext uri="{FF2B5EF4-FFF2-40B4-BE49-F238E27FC236}">
                <a16:creationId xmlns:a16="http://schemas.microsoft.com/office/drawing/2014/main" id="{9D33CC02-BE80-41E5-8886-79CB1EB8773E}"/>
              </a:ext>
            </a:extLst>
          </p:cNvPr>
          <p:cNvSpPr txBox="1">
            <a:spLocks noChangeArrowheads="1"/>
          </p:cNvSpPr>
          <p:nvPr/>
        </p:nvSpPr>
        <p:spPr bwMode="auto">
          <a:xfrm>
            <a:off x="2872362" y="3797488"/>
            <a:ext cx="285526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bg1"/>
                </a:solidFill>
                <a:latin typeface="Agency FB" panose="020B0503020202020204" pitchFamily="34" charset="0"/>
                <a:ea typeface="SimSun-ExtB" panose="02010609060101010101" pitchFamily="49" charset="-122"/>
                <a:cs typeface="Arial" panose="020B0604020202020204" pitchFamily="34" charset="0"/>
              </a:rPr>
              <a:t>PROBLEMS ANALYSIS</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300"/>
                                  </p:stCondLst>
                                  <p:iterate type="lt">
                                    <p:tmPct val="10000"/>
                                  </p:iterate>
                                  <p:childTnLst>
                                    <p:set>
                                      <p:cBhvr>
                                        <p:cTn id="20" dur="1" fill="hold">
                                          <p:stCondLst>
                                            <p:cond delay="0"/>
                                          </p:stCondLst>
                                        </p:cTn>
                                        <p:tgtEl>
                                          <p:spTgt spid="8"/>
                                        </p:tgtEl>
                                        <p:attrNameLst>
                                          <p:attrName>style.visibility</p:attrName>
                                        </p:attrNameLst>
                                      </p:cBhvr>
                                      <p:to>
                                        <p:strVal val="visible"/>
                                      </p:to>
                                    </p:set>
                                    <p:anim calcmode="lin" valueType="num">
                                      <p:cBhvr>
                                        <p:cTn id="21" dur="250" fill="hold"/>
                                        <p:tgtEl>
                                          <p:spTgt spid="8"/>
                                        </p:tgtEl>
                                        <p:attrNameLst>
                                          <p:attrName>ppt_w</p:attrName>
                                        </p:attrNameLst>
                                      </p:cBhvr>
                                      <p:tavLst>
                                        <p:tav tm="0">
                                          <p:val>
                                            <p:fltVal val="0"/>
                                          </p:val>
                                        </p:tav>
                                        <p:tav tm="100000">
                                          <p:val>
                                            <p:strVal val="#ppt_w"/>
                                          </p:val>
                                        </p:tav>
                                      </p:tavLst>
                                    </p:anim>
                                    <p:anim calcmode="lin" valueType="num">
                                      <p:cBhvr>
                                        <p:cTn id="22" dur="250" fill="hold"/>
                                        <p:tgtEl>
                                          <p:spTgt spid="8"/>
                                        </p:tgtEl>
                                        <p:attrNameLst>
                                          <p:attrName>ppt_h</p:attrName>
                                        </p:attrNameLst>
                                      </p:cBhvr>
                                      <p:tavLst>
                                        <p:tav tm="0">
                                          <p:val>
                                            <p:fltVal val="0"/>
                                          </p:val>
                                        </p:tav>
                                        <p:tav tm="100000">
                                          <p:val>
                                            <p:strVal val="#ppt_h"/>
                                          </p:val>
                                        </p:tav>
                                      </p:tavLst>
                                    </p:anim>
                                    <p:animEffect transition="in" filter="fade">
                                      <p:cBhvr>
                                        <p:cTn id="23" dur="250"/>
                                        <p:tgtEl>
                                          <p:spTgt spid="8"/>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 calcmode="lin" valueType="num">
                                      <p:cBhvr>
                                        <p:cTn id="26" dur="250" fill="hold"/>
                                        <p:tgtEl>
                                          <p:spTgt spid="14"/>
                                        </p:tgtEl>
                                        <p:attrNameLst>
                                          <p:attrName>ppt_w</p:attrName>
                                        </p:attrNameLst>
                                      </p:cBhvr>
                                      <p:tavLst>
                                        <p:tav tm="0">
                                          <p:val>
                                            <p:fltVal val="0"/>
                                          </p:val>
                                        </p:tav>
                                        <p:tav tm="100000">
                                          <p:val>
                                            <p:strVal val="#ppt_w"/>
                                          </p:val>
                                        </p:tav>
                                      </p:tavLst>
                                    </p:anim>
                                    <p:anim calcmode="lin" valueType="num">
                                      <p:cBhvr>
                                        <p:cTn id="27" dur="250" fill="hold"/>
                                        <p:tgtEl>
                                          <p:spTgt spid="14"/>
                                        </p:tgtEl>
                                        <p:attrNameLst>
                                          <p:attrName>ppt_h</p:attrName>
                                        </p:attrNameLst>
                                      </p:cBhvr>
                                      <p:tavLst>
                                        <p:tav tm="0">
                                          <p:val>
                                            <p:fltVal val="0"/>
                                          </p:val>
                                        </p:tav>
                                        <p:tav tm="100000">
                                          <p:val>
                                            <p:strVal val="#ppt_h"/>
                                          </p:val>
                                        </p:tav>
                                      </p:tavLst>
                                    </p:anim>
                                    <p:animEffect transition="in" filter="fade">
                                      <p:cBhvr>
                                        <p:cTn id="28"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a:extLst>
              <a:ext uri="{FF2B5EF4-FFF2-40B4-BE49-F238E27FC236}">
                <a16:creationId xmlns:a16="http://schemas.microsoft.com/office/drawing/2014/main" id="{DBAAECEC-4015-4363-807A-2F6F25FEC8FB}"/>
              </a:ext>
            </a:extLst>
          </p:cNvPr>
          <p:cNvSpPr txBox="1"/>
          <p:nvPr/>
        </p:nvSpPr>
        <p:spPr>
          <a:xfrm>
            <a:off x="3477047" y="3352193"/>
            <a:ext cx="6212553" cy="528263"/>
          </a:xfrm>
          <a:prstGeom prst="rect">
            <a:avLst/>
          </a:prstGeom>
          <a:noFill/>
        </p:spPr>
        <p:txBody>
          <a:bodyPr wrap="none" lIns="96434" tIns="48217" rIns="96434" bIns="48217" rtlCol="0">
            <a:spAutoFit/>
          </a:bodyPr>
          <a:lstStyle/>
          <a:p>
            <a:pPr lvl="0" defTabSz="964565"/>
            <a:r>
              <a:rPr lang="en-US" altLang="zh-CN" sz="2800" dirty="0">
                <a:solidFill>
                  <a:srgbClr val="FF0000"/>
                </a:solidFill>
                <a:ea typeface="微软雅黑" panose="020B0503020204020204" pitchFamily="34" charset="-122"/>
                <a:cs typeface="+mn-ea"/>
              </a:rPr>
              <a:t>Important Feature In Different Categories</a:t>
            </a:r>
          </a:p>
        </p:txBody>
      </p:sp>
      <p:sp>
        <p:nvSpPr>
          <p:cNvPr id="11" name="文本框 4">
            <a:extLst>
              <a:ext uri="{FF2B5EF4-FFF2-40B4-BE49-F238E27FC236}">
                <a16:creationId xmlns:a16="http://schemas.microsoft.com/office/drawing/2014/main" id="{11EC99AE-A607-45A5-8874-8876766BADD0}"/>
              </a:ext>
            </a:extLst>
          </p:cNvPr>
          <p:cNvSpPr txBox="1"/>
          <p:nvPr/>
        </p:nvSpPr>
        <p:spPr>
          <a:xfrm>
            <a:off x="4197127" y="2752229"/>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sp>
        <p:nvSpPr>
          <p:cNvPr id="2" name="TextBox 1">
            <a:extLst>
              <a:ext uri="{FF2B5EF4-FFF2-40B4-BE49-F238E27FC236}">
                <a16:creationId xmlns:a16="http://schemas.microsoft.com/office/drawing/2014/main" id="{4A1F4A13-2EA0-4A14-8A70-8BB998C33509}"/>
              </a:ext>
            </a:extLst>
          </p:cNvPr>
          <p:cNvSpPr txBox="1"/>
          <p:nvPr/>
        </p:nvSpPr>
        <p:spPr>
          <a:xfrm>
            <a:off x="7849651" y="1729150"/>
            <a:ext cx="1296144" cy="1862048"/>
          </a:xfrm>
          <a:prstGeom prst="rect">
            <a:avLst/>
          </a:prstGeom>
          <a:noFill/>
        </p:spPr>
        <p:txBody>
          <a:bodyPr wrap="square" rtlCol="0">
            <a:spAutoFit/>
          </a:bodyPr>
          <a:lstStyle/>
          <a:p>
            <a:r>
              <a:rPr lang="en-US" altLang="zh-CN" sz="11500" dirty="0">
                <a:solidFill>
                  <a:schemeClr val="bg1"/>
                </a:solidFill>
                <a:latin typeface="Microsoft YaHei" panose="020B0503020204020204" pitchFamily="34" charset="-122"/>
                <a:ea typeface="Microsoft YaHei" panose="020B0503020204020204" pitchFamily="34" charset="-122"/>
              </a:rPr>
              <a:t>1</a:t>
            </a:r>
            <a:endParaRPr lang="en-US" sz="11500" dirty="0">
              <a:solidFill>
                <a:schemeClr val="bg1"/>
              </a:solidFill>
              <a:latin typeface="Microsoft YaHei" panose="020B0503020204020204" pitchFamily="34" charset="-122"/>
              <a:ea typeface="Microsoft YaHei" panose="020B0503020204020204" pitchFamily="34" charset="-122"/>
            </a:endParaRPr>
          </a:p>
        </p:txBody>
      </p:sp>
      <p:sp>
        <p:nvSpPr>
          <p:cNvPr id="15" name="任意多边形 6">
            <a:extLst>
              <a:ext uri="{FF2B5EF4-FFF2-40B4-BE49-F238E27FC236}">
                <a16:creationId xmlns:a16="http://schemas.microsoft.com/office/drawing/2014/main" id="{2DF2F717-6D65-4C06-B7E0-3FBE82D1E4A8}"/>
              </a:ext>
            </a:extLst>
          </p:cNvPr>
          <p:cNvSpPr/>
          <p:nvPr/>
        </p:nvSpPr>
        <p:spPr>
          <a:xfrm>
            <a:off x="4197127" y="2392189"/>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bg1"/>
              </a:solidFill>
            </a:endParaRPr>
          </a:p>
        </p:txBody>
      </p:sp>
      <p:sp>
        <p:nvSpPr>
          <p:cNvPr id="16" name="任意多边形 8">
            <a:extLst>
              <a:ext uri="{FF2B5EF4-FFF2-40B4-BE49-F238E27FC236}">
                <a16:creationId xmlns:a16="http://schemas.microsoft.com/office/drawing/2014/main" id="{CCB900EF-706B-4B0F-BC0E-13009FF6184F}"/>
              </a:ext>
            </a:extLst>
          </p:cNvPr>
          <p:cNvSpPr/>
          <p:nvPr/>
        </p:nvSpPr>
        <p:spPr>
          <a:xfrm>
            <a:off x="4224397" y="4264397"/>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rgbClr val="065B1C"/>
              </a:solidFill>
            </a:endParaRPr>
          </a:p>
        </p:txBody>
      </p:sp>
    </p:spTree>
    <p:extLst>
      <p:ext uri="{BB962C8B-B14F-4D97-AF65-F5344CB8AC3E}">
        <p14:creationId xmlns:p14="http://schemas.microsoft.com/office/powerpoint/2010/main" val="1072271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50" fill="hold"/>
                                        <p:tgtEl>
                                          <p:spTgt spid="15"/>
                                        </p:tgtEl>
                                        <p:attrNameLst>
                                          <p:attrName>ppt_x</p:attrName>
                                        </p:attrNameLst>
                                      </p:cBhvr>
                                      <p:tavLst>
                                        <p:tav tm="0">
                                          <p:val>
                                            <p:strVal val="0-#ppt_w/2"/>
                                          </p:val>
                                        </p:tav>
                                        <p:tav tm="100000">
                                          <p:val>
                                            <p:strVal val="#ppt_x"/>
                                          </p:val>
                                        </p:tav>
                                      </p:tavLst>
                                    </p:anim>
                                    <p:anim calcmode="lin" valueType="num">
                                      <p:cBhvr additive="base">
                                        <p:cTn id="8" dur="2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250" fill="hold"/>
                                        <p:tgtEl>
                                          <p:spTgt spid="16"/>
                                        </p:tgtEl>
                                        <p:attrNameLst>
                                          <p:attrName>ppt_x</p:attrName>
                                        </p:attrNameLst>
                                      </p:cBhvr>
                                      <p:tavLst>
                                        <p:tav tm="0">
                                          <p:val>
                                            <p:strVal val="1+#ppt_w/2"/>
                                          </p:val>
                                        </p:tav>
                                        <p:tav tm="100000">
                                          <p:val>
                                            <p:strVal val="#ppt_x"/>
                                          </p:val>
                                        </p:tav>
                                      </p:tavLst>
                                    </p:anim>
                                    <p:anim calcmode="lin" valueType="num">
                                      <p:cBhvr additive="base">
                                        <p:cTn id="12"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6">
            <a:extLst>
              <a:ext uri="{FF2B5EF4-FFF2-40B4-BE49-F238E27FC236}">
                <a16:creationId xmlns:a16="http://schemas.microsoft.com/office/drawing/2014/main" id="{7101D40C-BC27-E548-9E49-6AAFE60F0AFE}"/>
              </a:ext>
            </a:extLst>
          </p:cNvPr>
          <p:cNvSpPr txBox="1"/>
          <p:nvPr/>
        </p:nvSpPr>
        <p:spPr>
          <a:xfrm>
            <a:off x="372973" y="794813"/>
            <a:ext cx="5355651"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Important Feature In Different Categories</a:t>
            </a:r>
          </a:p>
        </p:txBody>
      </p:sp>
      <p:sp>
        <p:nvSpPr>
          <p:cNvPr id="16" name="文本框 15">
            <a:extLst>
              <a:ext uri="{FF2B5EF4-FFF2-40B4-BE49-F238E27FC236}">
                <a16:creationId xmlns:a16="http://schemas.microsoft.com/office/drawing/2014/main" id="{68623E34-DEB2-384D-A2D6-455EC79415BC}"/>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sp>
        <p:nvSpPr>
          <p:cNvPr id="18" name="TextBox 17">
            <a:extLst>
              <a:ext uri="{FF2B5EF4-FFF2-40B4-BE49-F238E27FC236}">
                <a16:creationId xmlns:a16="http://schemas.microsoft.com/office/drawing/2014/main" id="{8093C09C-8352-405A-97AF-0603B8B7A86B}"/>
              </a:ext>
            </a:extLst>
          </p:cNvPr>
          <p:cNvSpPr txBox="1"/>
          <p:nvPr/>
        </p:nvSpPr>
        <p:spPr>
          <a:xfrm>
            <a:off x="399876" y="2185644"/>
            <a:ext cx="5832648" cy="3662541"/>
          </a:xfrm>
          <a:prstGeom prst="rect">
            <a:avLst/>
          </a:prstGeom>
          <a:noFill/>
        </p:spPr>
        <p:txBody>
          <a:bodyPr wrap="square" rtlCol="0">
            <a:spAutoFit/>
          </a:bodyPr>
          <a:lstStyle/>
          <a:p>
            <a:r>
              <a:rPr lang="en-US" sz="2400" dirty="0">
                <a:solidFill>
                  <a:schemeClr val="bg1"/>
                </a:solidFill>
              </a:rPr>
              <a:t>What categories of restaurant are </a:t>
            </a:r>
            <a:r>
              <a:rPr lang="en-US" sz="2400" b="1" dirty="0">
                <a:solidFill>
                  <a:schemeClr val="bg1"/>
                </a:solidFill>
              </a:rPr>
              <a:t>POPULAR</a:t>
            </a:r>
            <a:r>
              <a:rPr lang="en-US" sz="2400" dirty="0">
                <a:solidFill>
                  <a:schemeClr val="bg1"/>
                </a:solidFill>
              </a:rPr>
              <a:t>? </a:t>
            </a:r>
          </a:p>
          <a:p>
            <a:pPr marL="982980" lvl="1" indent="-342900">
              <a:buFont typeface="Arial" panose="020B0604020202020204" pitchFamily="34" charset="0"/>
              <a:buChar char="•"/>
            </a:pPr>
            <a:r>
              <a:rPr lang="en-US" sz="2000" dirty="0">
                <a:solidFill>
                  <a:schemeClr val="bg1"/>
                </a:solidFill>
              </a:rPr>
              <a:t>High average stars</a:t>
            </a:r>
          </a:p>
          <a:p>
            <a:pPr marL="982980" lvl="1" indent="-342900">
              <a:buFont typeface="Arial" panose="020B0604020202020204" pitchFamily="34" charset="0"/>
              <a:buChar char="•"/>
            </a:pPr>
            <a:r>
              <a:rPr lang="en-US" sz="2000" dirty="0">
                <a:solidFill>
                  <a:schemeClr val="bg1"/>
                </a:solidFill>
              </a:rPr>
              <a:t>High average review count</a:t>
            </a:r>
          </a:p>
          <a:p>
            <a:pPr marL="342900" indent="-342900">
              <a:buFont typeface="Arial" panose="020B0604020202020204" pitchFamily="34" charset="0"/>
              <a:buChar char="•"/>
            </a:pPr>
            <a:endParaRPr lang="en-US" sz="2400" dirty="0">
              <a:solidFill>
                <a:schemeClr val="bg1"/>
              </a:solidFill>
            </a:endParaRPr>
          </a:p>
          <a:p>
            <a:pPr marL="342900" indent="-342900">
              <a:buFont typeface="Wingdings" panose="05000000000000000000" pitchFamily="2" charset="2"/>
              <a:buChar char="à"/>
            </a:pPr>
            <a:r>
              <a:rPr lang="en-US" sz="2400" dirty="0">
                <a:solidFill>
                  <a:schemeClr val="bg1"/>
                </a:solidFill>
                <a:sym typeface="Wingdings" panose="05000000000000000000" pitchFamily="2" charset="2"/>
              </a:rPr>
              <a:t>6 categories were chosen: </a:t>
            </a:r>
          </a:p>
          <a:p>
            <a:pPr marL="982980" lvl="1" indent="-342900">
              <a:buFont typeface="Arial" panose="020B0604020202020204" pitchFamily="34" charset="0"/>
              <a:buChar char="•"/>
            </a:pPr>
            <a:r>
              <a:rPr lang="en-US" sz="2000" dirty="0">
                <a:solidFill>
                  <a:schemeClr val="bg1"/>
                </a:solidFill>
                <a:sym typeface="Wingdings" panose="05000000000000000000" pitchFamily="2" charset="2"/>
              </a:rPr>
              <a:t>Seafood</a:t>
            </a:r>
          </a:p>
          <a:p>
            <a:pPr marL="982980" lvl="1" indent="-342900">
              <a:buFont typeface="Arial" panose="020B0604020202020204" pitchFamily="34" charset="0"/>
              <a:buChar char="•"/>
            </a:pPr>
            <a:r>
              <a:rPr lang="en-US" sz="2000" dirty="0">
                <a:solidFill>
                  <a:schemeClr val="bg1"/>
                </a:solidFill>
                <a:sym typeface="Wingdings" panose="05000000000000000000" pitchFamily="2" charset="2"/>
              </a:rPr>
              <a:t>Bars</a:t>
            </a:r>
          </a:p>
          <a:p>
            <a:pPr marL="982980" lvl="1" indent="-342900">
              <a:buFont typeface="Arial" panose="020B0604020202020204" pitchFamily="34" charset="0"/>
              <a:buChar char="•"/>
            </a:pPr>
            <a:r>
              <a:rPr lang="en-US" sz="2000" dirty="0" err="1">
                <a:solidFill>
                  <a:schemeClr val="bg1"/>
                </a:solidFill>
                <a:sym typeface="Wingdings" panose="05000000000000000000" pitchFamily="2" charset="2"/>
              </a:rPr>
              <a:t>American_New</a:t>
            </a:r>
            <a:endParaRPr lang="en-US" sz="2000" dirty="0">
              <a:solidFill>
                <a:schemeClr val="bg1"/>
              </a:solidFill>
              <a:sym typeface="Wingdings" panose="05000000000000000000" pitchFamily="2" charset="2"/>
            </a:endParaRPr>
          </a:p>
          <a:p>
            <a:pPr marL="982980" lvl="1" indent="-342900">
              <a:buFont typeface="Arial" panose="020B0604020202020204" pitchFamily="34" charset="0"/>
              <a:buChar char="•"/>
            </a:pPr>
            <a:r>
              <a:rPr lang="en-US" sz="2000" dirty="0">
                <a:solidFill>
                  <a:schemeClr val="bg1"/>
                </a:solidFill>
                <a:sym typeface="Wingdings" panose="05000000000000000000" pitchFamily="2" charset="2"/>
              </a:rPr>
              <a:t>Nightlife</a:t>
            </a:r>
          </a:p>
          <a:p>
            <a:pPr marL="982980" lvl="1" indent="-342900">
              <a:buFont typeface="Arial" panose="020B0604020202020204" pitchFamily="34" charset="0"/>
              <a:buChar char="•"/>
            </a:pPr>
            <a:r>
              <a:rPr lang="en-US" sz="2000" dirty="0">
                <a:solidFill>
                  <a:schemeClr val="bg1"/>
                </a:solidFill>
                <a:sym typeface="Wingdings" panose="05000000000000000000" pitchFamily="2" charset="2"/>
              </a:rPr>
              <a:t>Japanese</a:t>
            </a:r>
          </a:p>
          <a:p>
            <a:pPr marL="982980" lvl="1" indent="-342900">
              <a:buFont typeface="Arial" panose="020B0604020202020204" pitchFamily="34" charset="0"/>
              <a:buChar char="•"/>
            </a:pPr>
            <a:r>
              <a:rPr lang="en-US" sz="2000" dirty="0">
                <a:solidFill>
                  <a:schemeClr val="bg1"/>
                </a:solidFill>
                <a:sym typeface="Wingdings" panose="05000000000000000000" pitchFamily="2" charset="2"/>
              </a:rPr>
              <a:t>Breakfast &amp; Brunch</a:t>
            </a:r>
            <a:endParaRPr lang="en-US" sz="2000" dirty="0">
              <a:solidFill>
                <a:schemeClr val="bg1"/>
              </a:solidFill>
            </a:endParaRPr>
          </a:p>
        </p:txBody>
      </p:sp>
      <p:grpSp>
        <p:nvGrpSpPr>
          <p:cNvPr id="22" name="Group 21">
            <a:extLst>
              <a:ext uri="{FF2B5EF4-FFF2-40B4-BE49-F238E27FC236}">
                <a16:creationId xmlns:a16="http://schemas.microsoft.com/office/drawing/2014/main" id="{DD608209-97DF-45BD-ACAA-C498D6B124CE}"/>
              </a:ext>
            </a:extLst>
          </p:cNvPr>
          <p:cNvGrpSpPr/>
          <p:nvPr/>
        </p:nvGrpSpPr>
        <p:grpSpPr>
          <a:xfrm>
            <a:off x="7127595" y="2077858"/>
            <a:ext cx="5376388" cy="4392488"/>
            <a:chOff x="6663722" y="1135876"/>
            <a:chExt cx="6040941" cy="4960898"/>
          </a:xfrm>
        </p:grpSpPr>
        <p:pic>
          <p:nvPicPr>
            <p:cNvPr id="21" name="Picture 20">
              <a:extLst>
                <a:ext uri="{FF2B5EF4-FFF2-40B4-BE49-F238E27FC236}">
                  <a16:creationId xmlns:a16="http://schemas.microsoft.com/office/drawing/2014/main" id="{A94ADDC2-7E1F-46B8-8B01-450649EE4A8D}"/>
                </a:ext>
              </a:extLst>
            </p:cNvPr>
            <p:cNvPicPr>
              <a:picLocks noChangeAspect="1"/>
            </p:cNvPicPr>
            <p:nvPr/>
          </p:nvPicPr>
          <p:blipFill rotWithShape="1">
            <a:blip r:embed="rId3"/>
            <a:srcRect l="7990" t="-2449" r="9328"/>
            <a:stretch/>
          </p:blipFill>
          <p:spPr>
            <a:xfrm>
              <a:off x="6663722" y="1135876"/>
              <a:ext cx="6040941" cy="4960898"/>
            </a:xfrm>
            <a:prstGeom prst="rect">
              <a:avLst/>
            </a:prstGeom>
          </p:spPr>
        </p:pic>
        <p:pic>
          <p:nvPicPr>
            <p:cNvPr id="20" name="Picture 19" descr="A close up of a logo&#10;&#10;Description automatically generated">
              <a:extLst>
                <a:ext uri="{FF2B5EF4-FFF2-40B4-BE49-F238E27FC236}">
                  <a16:creationId xmlns:a16="http://schemas.microsoft.com/office/drawing/2014/main" id="{28D2915C-A542-44BA-9A87-275636C81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7840" y="1472881"/>
              <a:ext cx="5607937" cy="4564600"/>
            </a:xfrm>
            <a:prstGeom prst="rect">
              <a:avLst/>
            </a:prstGeom>
          </p:spPr>
        </p:pic>
      </p:grpSp>
      <p:sp>
        <p:nvSpPr>
          <p:cNvPr id="29" name="文本框 6">
            <a:extLst>
              <a:ext uri="{FF2B5EF4-FFF2-40B4-BE49-F238E27FC236}">
                <a16:creationId xmlns:a16="http://schemas.microsoft.com/office/drawing/2014/main" id="{CE487B0E-1B4B-4A03-B731-46F09660F044}"/>
              </a:ext>
            </a:extLst>
          </p:cNvPr>
          <p:cNvSpPr txBox="1"/>
          <p:nvPr/>
        </p:nvSpPr>
        <p:spPr>
          <a:xfrm>
            <a:off x="4744513" y="1223898"/>
            <a:ext cx="3369723" cy="579944"/>
          </a:xfrm>
          <a:prstGeom prst="rect">
            <a:avLst/>
          </a:prstGeom>
          <a:noFill/>
        </p:spPr>
        <p:txBody>
          <a:bodyPr wrap="none" lIns="96434" tIns="48217" rIns="96434" bIns="48217" rtlCol="0">
            <a:spAutoFit/>
          </a:bodyPr>
          <a:lstStyle/>
          <a:p>
            <a:pPr algn="ctr">
              <a:lnSpc>
                <a:spcPct val="120000"/>
              </a:lnSpc>
            </a:pPr>
            <a:r>
              <a:rPr lang="en-US" altLang="zh-CN" sz="2800" b="1" dirty="0">
                <a:solidFill>
                  <a:schemeClr val="bg1"/>
                </a:solidFill>
                <a:latin typeface="+mn-lt"/>
                <a:ea typeface="微软雅黑" panose="020B0503020204020204" pitchFamily="34" charset="-122"/>
                <a:cs typeface="+mn-ea"/>
                <a:sym typeface="Arial" panose="020B0604020202020204" pitchFamily="34" charset="0"/>
              </a:rPr>
              <a:t>Category Recognition</a:t>
            </a:r>
            <a:endParaRPr lang="en-GB" altLang="zh-CN" sz="2800" b="1" dirty="0">
              <a:solidFill>
                <a:schemeClr val="bg1"/>
              </a:solidFill>
              <a:latin typeface="+mn-lt"/>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715521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6">
            <a:extLst>
              <a:ext uri="{FF2B5EF4-FFF2-40B4-BE49-F238E27FC236}">
                <a16:creationId xmlns:a16="http://schemas.microsoft.com/office/drawing/2014/main" id="{7101D40C-BC27-E548-9E49-6AAFE60F0AFE}"/>
              </a:ext>
            </a:extLst>
          </p:cNvPr>
          <p:cNvSpPr txBox="1"/>
          <p:nvPr/>
        </p:nvSpPr>
        <p:spPr>
          <a:xfrm>
            <a:off x="372973" y="794813"/>
            <a:ext cx="5355651"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Important Feature In Different Categories</a:t>
            </a:r>
          </a:p>
        </p:txBody>
      </p:sp>
      <p:sp>
        <p:nvSpPr>
          <p:cNvPr id="16" name="文本框 15">
            <a:extLst>
              <a:ext uri="{FF2B5EF4-FFF2-40B4-BE49-F238E27FC236}">
                <a16:creationId xmlns:a16="http://schemas.microsoft.com/office/drawing/2014/main" id="{68623E34-DEB2-384D-A2D6-455EC79415BC}"/>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sp>
        <p:nvSpPr>
          <p:cNvPr id="17" name="文本框 6">
            <a:extLst>
              <a:ext uri="{FF2B5EF4-FFF2-40B4-BE49-F238E27FC236}">
                <a16:creationId xmlns:a16="http://schemas.microsoft.com/office/drawing/2014/main" id="{286F0965-A820-4509-AAC9-7F00C036FE98}"/>
              </a:ext>
            </a:extLst>
          </p:cNvPr>
          <p:cNvSpPr txBox="1"/>
          <p:nvPr/>
        </p:nvSpPr>
        <p:spPr>
          <a:xfrm>
            <a:off x="4831575" y="1499812"/>
            <a:ext cx="2726791" cy="579944"/>
          </a:xfrm>
          <a:prstGeom prst="rect">
            <a:avLst/>
          </a:prstGeom>
          <a:noFill/>
        </p:spPr>
        <p:txBody>
          <a:bodyPr wrap="none" lIns="96434" tIns="48217" rIns="96434" bIns="48217" rtlCol="0">
            <a:spAutoFit/>
          </a:bodyPr>
          <a:lstStyle/>
          <a:p>
            <a:pPr algn="ctr">
              <a:lnSpc>
                <a:spcPct val="120000"/>
              </a:lnSpc>
            </a:pPr>
            <a:r>
              <a:rPr lang="en-US" altLang="zh-CN" sz="2800" b="1" dirty="0">
                <a:solidFill>
                  <a:schemeClr val="bg1"/>
                </a:solidFill>
                <a:latin typeface="+mn-lt"/>
                <a:ea typeface="微软雅黑" panose="020B0503020204020204" pitchFamily="34" charset="-122"/>
                <a:cs typeface="+mn-ea"/>
                <a:sym typeface="Arial" panose="020B0604020202020204" pitchFamily="34" charset="0"/>
              </a:rPr>
              <a:t>Review Selection</a:t>
            </a:r>
            <a:endParaRPr lang="en-GB" altLang="zh-CN" sz="2800" b="1" dirty="0">
              <a:solidFill>
                <a:schemeClr val="bg1"/>
              </a:solidFill>
              <a:latin typeface="+mn-lt"/>
              <a:ea typeface="微软雅黑" panose="020B0503020204020204" pitchFamily="34" charset="-122"/>
              <a:cs typeface="+mn-ea"/>
              <a:sym typeface="Arial" panose="020B0604020202020204" pitchFamily="34" charset="0"/>
            </a:endParaRPr>
          </a:p>
        </p:txBody>
      </p:sp>
      <p:sp>
        <p:nvSpPr>
          <p:cNvPr id="18" name="TextBox 17">
            <a:extLst>
              <a:ext uri="{FF2B5EF4-FFF2-40B4-BE49-F238E27FC236}">
                <a16:creationId xmlns:a16="http://schemas.microsoft.com/office/drawing/2014/main" id="{E330DEC2-357A-4301-9B54-79535771067B}"/>
              </a:ext>
            </a:extLst>
          </p:cNvPr>
          <p:cNvSpPr txBox="1"/>
          <p:nvPr/>
        </p:nvSpPr>
        <p:spPr>
          <a:xfrm>
            <a:off x="1028775" y="2590058"/>
            <a:ext cx="5295576" cy="3108543"/>
          </a:xfrm>
          <a:prstGeom prst="rect">
            <a:avLst/>
          </a:prstGeom>
          <a:noFill/>
        </p:spPr>
        <p:txBody>
          <a:bodyPr wrap="square" rtlCol="0">
            <a:spAutoFit/>
          </a:bodyPr>
          <a:lstStyle/>
          <a:p>
            <a:r>
              <a:rPr lang="en-US" altLang="zh-CN" sz="2400" b="1" dirty="0">
                <a:solidFill>
                  <a:schemeClr val="bg1"/>
                </a:solidFill>
                <a:ea typeface="微软雅黑" panose="020B0503020204020204" pitchFamily="34" charset="-122"/>
                <a:cs typeface="+mn-ea"/>
                <a:sym typeface="Arial" panose="020B0604020202020204" pitchFamily="34" charset="0"/>
              </a:rPr>
              <a:t>Standards: </a:t>
            </a:r>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Stars of the review: </a:t>
            </a:r>
          </a:p>
          <a:p>
            <a:pPr lvl="1" indent="0"/>
            <a:r>
              <a:rPr lang="en-US" sz="2400" dirty="0">
                <a:solidFill>
                  <a:schemeClr val="bg1"/>
                </a:solidFill>
              </a:rPr>
              <a:t>5-star Review </a:t>
            </a:r>
            <a:r>
              <a:rPr lang="en-US" sz="2400" dirty="0">
                <a:solidFill>
                  <a:schemeClr val="bg1"/>
                </a:solidFill>
                <a:sym typeface="Wingdings" panose="05000000000000000000" pitchFamily="2" charset="2"/>
              </a:rPr>
              <a:t> </a:t>
            </a:r>
            <a:r>
              <a:rPr lang="en-US" sz="2400" dirty="0">
                <a:solidFill>
                  <a:schemeClr val="bg1"/>
                </a:solidFill>
              </a:rPr>
              <a:t>Contain the reason why the restaurant is popular. </a:t>
            </a:r>
          </a:p>
          <a:p>
            <a:endParaRPr lang="en-US" sz="2400" dirty="0">
              <a:solidFill>
                <a:schemeClr val="bg1"/>
              </a:solidFill>
            </a:endParaRPr>
          </a:p>
          <a:p>
            <a:pPr marL="342900" indent="-342900">
              <a:buFont typeface="Arial" panose="020B0604020202020204" pitchFamily="34" charset="0"/>
              <a:buChar char="•"/>
            </a:pPr>
            <a:r>
              <a:rPr lang="en-US" sz="2400" dirty="0">
                <a:solidFill>
                  <a:schemeClr val="bg1"/>
                </a:solidFill>
              </a:rPr>
              <a:t>Review length:</a:t>
            </a:r>
          </a:p>
          <a:p>
            <a:pPr lvl="1" indent="0"/>
            <a:r>
              <a:rPr lang="en-US" sz="2400" dirty="0">
                <a:solidFill>
                  <a:schemeClr val="bg1"/>
                </a:solidFill>
              </a:rPr>
              <a:t>&gt;= Average review length </a:t>
            </a:r>
            <a:r>
              <a:rPr lang="en-US" sz="2400" dirty="0">
                <a:solidFill>
                  <a:schemeClr val="bg1"/>
                </a:solidFill>
                <a:sym typeface="Wingdings" panose="05000000000000000000" pitchFamily="2" charset="2"/>
              </a:rPr>
              <a:t> Richer and more detailed information</a:t>
            </a:r>
          </a:p>
        </p:txBody>
      </p:sp>
      <p:pic>
        <p:nvPicPr>
          <p:cNvPr id="2050" name="Picture 2" descr="How Your Restaurant Can Earn Another Star On Yelp — Social Media ...">
            <a:extLst>
              <a:ext uri="{FF2B5EF4-FFF2-40B4-BE49-F238E27FC236}">
                <a16:creationId xmlns:a16="http://schemas.microsoft.com/office/drawing/2014/main" id="{5C2C843A-B869-43C2-85BB-08069598B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43" y="2007815"/>
            <a:ext cx="3528392" cy="4593227"/>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6">
            <a:extLst>
              <a:ext uri="{FF2B5EF4-FFF2-40B4-BE49-F238E27FC236}">
                <a16:creationId xmlns:a16="http://schemas.microsoft.com/office/drawing/2014/main" id="{47DC5F5D-F6FA-45E6-8A8F-DA94F7EF384A}"/>
              </a:ext>
            </a:extLst>
          </p:cNvPr>
          <p:cNvSpPr txBox="1"/>
          <p:nvPr/>
        </p:nvSpPr>
        <p:spPr>
          <a:xfrm>
            <a:off x="8341223" y="6582408"/>
            <a:ext cx="2729035" cy="407589"/>
          </a:xfrm>
          <a:prstGeom prst="rect">
            <a:avLst/>
          </a:prstGeom>
          <a:noFill/>
        </p:spPr>
        <p:txBody>
          <a:bodyPr wrap="none" lIns="96434" tIns="48217" rIns="96434" bIns="48217" rtlCol="0">
            <a:spAutoFit/>
          </a:bodyPr>
          <a:lstStyle/>
          <a:p>
            <a:pPr algn="ctr">
              <a:lnSpc>
                <a:spcPct val="120000"/>
              </a:lnSpc>
            </a:pPr>
            <a:r>
              <a:rPr lang="en-US" altLang="zh-CN" dirty="0">
                <a:solidFill>
                  <a:schemeClr val="bg1"/>
                </a:solidFill>
                <a:latin typeface="+mn-lt"/>
                <a:ea typeface="微软雅黑" panose="020B0503020204020204" pitchFamily="34" charset="-122"/>
                <a:cs typeface="+mn-ea"/>
                <a:sym typeface="Arial" panose="020B0604020202020204" pitchFamily="34" charset="0"/>
              </a:rPr>
              <a:t>Sample: 5-star long review</a:t>
            </a:r>
            <a:endParaRPr lang="en-GB" altLang="zh-CN" dirty="0">
              <a:solidFill>
                <a:schemeClr val="bg1"/>
              </a:solidFill>
              <a:latin typeface="+mn-lt"/>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268674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6">
            <a:extLst>
              <a:ext uri="{FF2B5EF4-FFF2-40B4-BE49-F238E27FC236}">
                <a16:creationId xmlns:a16="http://schemas.microsoft.com/office/drawing/2014/main" id="{940012A7-BE84-44AF-A120-0298913589A0}"/>
              </a:ext>
            </a:extLst>
          </p:cNvPr>
          <p:cNvSpPr txBox="1"/>
          <p:nvPr/>
        </p:nvSpPr>
        <p:spPr>
          <a:xfrm>
            <a:off x="3764787" y="1780146"/>
            <a:ext cx="5239210" cy="579944"/>
          </a:xfrm>
          <a:prstGeom prst="rect">
            <a:avLst/>
          </a:prstGeom>
          <a:noFill/>
        </p:spPr>
        <p:txBody>
          <a:bodyPr wrap="none" lIns="96434" tIns="48217" rIns="96434" bIns="48217" rtlCol="0">
            <a:spAutoFit/>
          </a:bodyPr>
          <a:lstStyle/>
          <a:p>
            <a:pPr algn="ctr">
              <a:lnSpc>
                <a:spcPct val="120000"/>
              </a:lnSpc>
            </a:pPr>
            <a:r>
              <a:rPr lang="en-US" altLang="zh-CN" sz="2800" b="1" dirty="0">
                <a:solidFill>
                  <a:schemeClr val="bg1"/>
                </a:solidFill>
                <a:latin typeface="+mn-lt"/>
                <a:ea typeface="微软雅黑" panose="020B0503020204020204" pitchFamily="34" charset="-122"/>
                <a:cs typeface="+mn-ea"/>
                <a:sym typeface="Arial" panose="020B0604020202020204" pitchFamily="34" charset="0"/>
              </a:rPr>
              <a:t>Basic Natural language processing</a:t>
            </a:r>
            <a:endParaRPr lang="en-GB" altLang="zh-CN" sz="2800" b="1" dirty="0">
              <a:solidFill>
                <a:schemeClr val="bg1"/>
              </a:solidFill>
              <a:latin typeface="+mn-lt"/>
              <a:ea typeface="微软雅黑" panose="020B0503020204020204" pitchFamily="34" charset="-122"/>
              <a:cs typeface="+mn-ea"/>
              <a:sym typeface="Arial" panose="020B0604020202020204" pitchFamily="34" charset="0"/>
            </a:endParaRPr>
          </a:p>
        </p:txBody>
      </p:sp>
      <p:grpSp>
        <p:nvGrpSpPr>
          <p:cNvPr id="2" name="组合 1">
            <a:extLst>
              <a:ext uri="{FF2B5EF4-FFF2-40B4-BE49-F238E27FC236}">
                <a16:creationId xmlns:a16="http://schemas.microsoft.com/office/drawing/2014/main" id="{51FF4875-152E-E74E-9B35-7DAD3BDBB198}"/>
              </a:ext>
            </a:extLst>
          </p:cNvPr>
          <p:cNvGrpSpPr/>
          <p:nvPr/>
        </p:nvGrpSpPr>
        <p:grpSpPr>
          <a:xfrm>
            <a:off x="1486837" y="2896245"/>
            <a:ext cx="9551050" cy="3829652"/>
            <a:chOff x="1460860" y="2369091"/>
            <a:chExt cx="9551050" cy="3829652"/>
          </a:xfrm>
        </p:grpSpPr>
        <p:grpSp>
          <p:nvGrpSpPr>
            <p:cNvPr id="4" name="Group 3"/>
            <p:cNvGrpSpPr/>
            <p:nvPr/>
          </p:nvGrpSpPr>
          <p:grpSpPr>
            <a:xfrm rot="2686389">
              <a:off x="4518694" y="2369091"/>
              <a:ext cx="3821365" cy="3829652"/>
              <a:chOff x="4095409" y="3126757"/>
              <a:chExt cx="2045437" cy="2049874"/>
            </a:xfrm>
            <a:solidFill>
              <a:srgbClr val="BF2519"/>
            </a:solidFill>
          </p:grpSpPr>
          <p:sp>
            <p:nvSpPr>
              <p:cNvPr id="5" name="Freeform 4"/>
              <p:cNvSpPr/>
              <p:nvPr/>
            </p:nvSpPr>
            <p:spPr bwMode="auto">
              <a:xfrm>
                <a:off x="4494735" y="3126757"/>
                <a:ext cx="1231256" cy="437041"/>
              </a:xfrm>
              <a:custGeom>
                <a:avLst/>
                <a:gdLst>
                  <a:gd name="T0" fmla="*/ 17 w 234"/>
                  <a:gd name="T1" fmla="*/ 44 h 83"/>
                  <a:gd name="T2" fmla="*/ 234 w 234"/>
                  <a:gd name="T3" fmla="*/ 54 h 83"/>
                  <a:gd name="T4" fmla="*/ 209 w 234"/>
                  <a:gd name="T5" fmla="*/ 78 h 83"/>
                  <a:gd name="T6" fmla="*/ 41 w 234"/>
                  <a:gd name="T7" fmla="*/ 69 h 83"/>
                  <a:gd name="T8" fmla="*/ 55 w 234"/>
                  <a:gd name="T9" fmla="*/ 83 h 83"/>
                  <a:gd name="T10" fmla="*/ 0 w 234"/>
                  <a:gd name="T11" fmla="*/ 82 h 83"/>
                  <a:gd name="T12" fmla="*/ 0 w 234"/>
                  <a:gd name="T13" fmla="*/ 27 h 83"/>
                  <a:gd name="T14" fmla="*/ 17 w 234"/>
                  <a:gd name="T15" fmla="*/ 44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83">
                    <a:moveTo>
                      <a:pt x="17" y="44"/>
                    </a:moveTo>
                    <a:cubicBezTo>
                      <a:pt x="83" y="0"/>
                      <a:pt x="171" y="3"/>
                      <a:pt x="234" y="54"/>
                    </a:cubicBezTo>
                    <a:cubicBezTo>
                      <a:pt x="209" y="78"/>
                      <a:pt x="209" y="78"/>
                      <a:pt x="209" y="78"/>
                    </a:cubicBezTo>
                    <a:cubicBezTo>
                      <a:pt x="161" y="40"/>
                      <a:pt x="93" y="37"/>
                      <a:pt x="41" y="69"/>
                    </a:cubicBezTo>
                    <a:cubicBezTo>
                      <a:pt x="55" y="83"/>
                      <a:pt x="55" y="83"/>
                      <a:pt x="55" y="83"/>
                    </a:cubicBezTo>
                    <a:cubicBezTo>
                      <a:pt x="0" y="82"/>
                      <a:pt x="0" y="82"/>
                      <a:pt x="0" y="82"/>
                    </a:cubicBezTo>
                    <a:cubicBezTo>
                      <a:pt x="0" y="27"/>
                      <a:pt x="0" y="27"/>
                      <a:pt x="0" y="27"/>
                    </a:cubicBezTo>
                    <a:cubicBezTo>
                      <a:pt x="17" y="44"/>
                      <a:pt x="17" y="44"/>
                      <a:pt x="17" y="44"/>
                    </a:cubicBezTo>
                    <a:close/>
                  </a:path>
                </a:pathLst>
              </a:custGeom>
              <a:grpFill/>
              <a:ln>
                <a:noFill/>
              </a:ln>
            </p:spPr>
            <p:txBody>
              <a:bodyPr vert="horz" wrap="square" lIns="96430" tIns="48216" rIns="96430" bIns="48216" numCol="1" anchor="t" anchorCtr="0" compatLnSpc="1"/>
              <a:lstStyle/>
              <a:p>
                <a:pPr algn="just">
                  <a:lnSpc>
                    <a:spcPct val="120000"/>
                  </a:lnSpc>
                </a:pPr>
                <a:endParaRPr lang="en-US"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5"/>
              <p:cNvSpPr/>
              <p:nvPr/>
            </p:nvSpPr>
            <p:spPr bwMode="auto">
              <a:xfrm>
                <a:off x="5721553" y="3548268"/>
                <a:ext cx="419293" cy="1202416"/>
              </a:xfrm>
              <a:custGeom>
                <a:avLst/>
                <a:gdLst>
                  <a:gd name="T0" fmla="*/ 0 w 80"/>
                  <a:gd name="T1" fmla="*/ 56 h 228"/>
                  <a:gd name="T2" fmla="*/ 14 w 80"/>
                  <a:gd name="T3" fmla="*/ 42 h 228"/>
                  <a:gd name="T4" fmla="*/ 3 w 80"/>
                  <a:gd name="T5" fmla="*/ 204 h 228"/>
                  <a:gd name="T6" fmla="*/ 28 w 80"/>
                  <a:gd name="T7" fmla="*/ 228 h 228"/>
                  <a:gd name="T8" fmla="*/ 39 w 80"/>
                  <a:gd name="T9" fmla="*/ 17 h 228"/>
                  <a:gd name="T10" fmla="*/ 56 w 80"/>
                  <a:gd name="T11" fmla="*/ 0 h 228"/>
                  <a:gd name="T12" fmla="*/ 0 w 80"/>
                  <a:gd name="T13" fmla="*/ 0 h 228"/>
                  <a:gd name="T14" fmla="*/ 0 w 80"/>
                  <a:gd name="T15" fmla="*/ 56 h 2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28">
                    <a:moveTo>
                      <a:pt x="0" y="56"/>
                    </a:moveTo>
                    <a:cubicBezTo>
                      <a:pt x="14" y="42"/>
                      <a:pt x="14" y="42"/>
                      <a:pt x="14" y="42"/>
                    </a:cubicBezTo>
                    <a:cubicBezTo>
                      <a:pt x="43" y="93"/>
                      <a:pt x="39" y="157"/>
                      <a:pt x="3" y="204"/>
                    </a:cubicBezTo>
                    <a:cubicBezTo>
                      <a:pt x="28" y="228"/>
                      <a:pt x="28" y="228"/>
                      <a:pt x="28" y="228"/>
                    </a:cubicBezTo>
                    <a:cubicBezTo>
                      <a:pt x="76" y="167"/>
                      <a:pt x="80" y="82"/>
                      <a:pt x="39" y="17"/>
                    </a:cubicBezTo>
                    <a:cubicBezTo>
                      <a:pt x="56" y="0"/>
                      <a:pt x="56" y="0"/>
                      <a:pt x="56" y="0"/>
                    </a:cubicBezTo>
                    <a:cubicBezTo>
                      <a:pt x="0" y="0"/>
                      <a:pt x="0" y="0"/>
                      <a:pt x="0" y="0"/>
                    </a:cubicBezTo>
                    <a:cubicBezTo>
                      <a:pt x="0" y="56"/>
                      <a:pt x="0" y="56"/>
                      <a:pt x="0" y="56"/>
                    </a:cubicBezTo>
                    <a:close/>
                  </a:path>
                </a:pathLst>
              </a:custGeom>
              <a:grpFill/>
              <a:ln>
                <a:noFill/>
              </a:ln>
            </p:spPr>
            <p:txBody>
              <a:bodyPr vert="horz" wrap="square" lIns="96430" tIns="48216" rIns="96430" bIns="48216" numCol="1" anchor="t" anchorCtr="0" compatLnSpc="1"/>
              <a:lstStyle/>
              <a:p>
                <a:pPr algn="just">
                  <a:lnSpc>
                    <a:spcPct val="120000"/>
                  </a:lnSpc>
                </a:pPr>
                <a:endParaRPr lang="en-US"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6"/>
              <p:cNvSpPr/>
              <p:nvPr/>
            </p:nvSpPr>
            <p:spPr bwMode="auto">
              <a:xfrm>
                <a:off x="4528011" y="4755120"/>
                <a:ext cx="1202416" cy="421511"/>
              </a:xfrm>
              <a:custGeom>
                <a:avLst/>
                <a:gdLst>
                  <a:gd name="T0" fmla="*/ 229 w 229"/>
                  <a:gd name="T1" fmla="*/ 56 h 80"/>
                  <a:gd name="T2" fmla="*/ 211 w 229"/>
                  <a:gd name="T3" fmla="*/ 38 h 80"/>
                  <a:gd name="T4" fmla="*/ 0 w 229"/>
                  <a:gd name="T5" fmla="*/ 29 h 80"/>
                  <a:gd name="T6" fmla="*/ 24 w 229"/>
                  <a:gd name="T7" fmla="*/ 4 h 80"/>
                  <a:gd name="T8" fmla="*/ 187 w 229"/>
                  <a:gd name="T9" fmla="*/ 13 h 80"/>
                  <a:gd name="T10" fmla="*/ 174 w 229"/>
                  <a:gd name="T11" fmla="*/ 0 h 80"/>
                  <a:gd name="T12" fmla="*/ 229 w 229"/>
                  <a:gd name="T13" fmla="*/ 0 h 80"/>
                  <a:gd name="T14" fmla="*/ 229 w 229"/>
                  <a:gd name="T15" fmla="*/ 56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80">
                    <a:moveTo>
                      <a:pt x="229" y="56"/>
                    </a:moveTo>
                    <a:cubicBezTo>
                      <a:pt x="211" y="38"/>
                      <a:pt x="211" y="38"/>
                      <a:pt x="211" y="38"/>
                    </a:cubicBezTo>
                    <a:cubicBezTo>
                      <a:pt x="147" y="80"/>
                      <a:pt x="62" y="77"/>
                      <a:pt x="0" y="29"/>
                    </a:cubicBezTo>
                    <a:cubicBezTo>
                      <a:pt x="24" y="4"/>
                      <a:pt x="24" y="4"/>
                      <a:pt x="24" y="4"/>
                    </a:cubicBezTo>
                    <a:cubicBezTo>
                      <a:pt x="72" y="40"/>
                      <a:pt x="136" y="43"/>
                      <a:pt x="187" y="13"/>
                    </a:cubicBezTo>
                    <a:cubicBezTo>
                      <a:pt x="174" y="0"/>
                      <a:pt x="174" y="0"/>
                      <a:pt x="174" y="0"/>
                    </a:cubicBezTo>
                    <a:cubicBezTo>
                      <a:pt x="229" y="0"/>
                      <a:pt x="229" y="0"/>
                      <a:pt x="229" y="0"/>
                    </a:cubicBezTo>
                    <a:cubicBezTo>
                      <a:pt x="229" y="56"/>
                      <a:pt x="229" y="56"/>
                      <a:pt x="229" y="56"/>
                    </a:cubicBezTo>
                    <a:close/>
                  </a:path>
                </a:pathLst>
              </a:custGeom>
              <a:grpFill/>
              <a:ln>
                <a:noFill/>
              </a:ln>
            </p:spPr>
            <p:txBody>
              <a:bodyPr vert="horz" wrap="square" lIns="96430" tIns="48216" rIns="96430" bIns="48216" numCol="1" anchor="t" anchorCtr="0" compatLnSpc="1"/>
              <a:lstStyle/>
              <a:p>
                <a:pPr algn="just">
                  <a:lnSpc>
                    <a:spcPct val="120000"/>
                  </a:lnSpc>
                </a:pPr>
                <a:endParaRPr lang="en-US" sz="95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7"/>
              <p:cNvSpPr/>
              <p:nvPr/>
            </p:nvSpPr>
            <p:spPr bwMode="auto">
              <a:xfrm>
                <a:off x="4095409" y="3559359"/>
                <a:ext cx="425948" cy="1217946"/>
              </a:xfrm>
              <a:custGeom>
                <a:avLst/>
                <a:gdLst>
                  <a:gd name="T0" fmla="*/ 26 w 81"/>
                  <a:gd name="T1" fmla="*/ 231 h 231"/>
                  <a:gd name="T2" fmla="*/ 43 w 81"/>
                  <a:gd name="T3" fmla="*/ 213 h 231"/>
                  <a:gd name="T4" fmla="*/ 52 w 81"/>
                  <a:gd name="T5" fmla="*/ 0 h 231"/>
                  <a:gd name="T6" fmla="*/ 77 w 81"/>
                  <a:gd name="T7" fmla="*/ 24 h 231"/>
                  <a:gd name="T8" fmla="*/ 68 w 81"/>
                  <a:gd name="T9" fmla="*/ 189 h 231"/>
                  <a:gd name="T10" fmla="*/ 81 w 81"/>
                  <a:gd name="T11" fmla="*/ 175 h 231"/>
                  <a:gd name="T12" fmla="*/ 81 w 81"/>
                  <a:gd name="T13" fmla="*/ 231 h 231"/>
                  <a:gd name="T14" fmla="*/ 26 w 81"/>
                  <a:gd name="T15" fmla="*/ 231 h 2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231">
                    <a:moveTo>
                      <a:pt x="26" y="231"/>
                    </a:moveTo>
                    <a:cubicBezTo>
                      <a:pt x="43" y="213"/>
                      <a:pt x="43" y="213"/>
                      <a:pt x="43" y="213"/>
                    </a:cubicBezTo>
                    <a:cubicBezTo>
                      <a:pt x="0" y="148"/>
                      <a:pt x="3" y="62"/>
                      <a:pt x="52" y="0"/>
                    </a:cubicBezTo>
                    <a:cubicBezTo>
                      <a:pt x="77" y="24"/>
                      <a:pt x="77" y="24"/>
                      <a:pt x="77" y="24"/>
                    </a:cubicBezTo>
                    <a:cubicBezTo>
                      <a:pt x="40" y="72"/>
                      <a:pt x="37" y="138"/>
                      <a:pt x="68" y="189"/>
                    </a:cubicBezTo>
                    <a:cubicBezTo>
                      <a:pt x="81" y="175"/>
                      <a:pt x="81" y="175"/>
                      <a:pt x="81" y="175"/>
                    </a:cubicBezTo>
                    <a:cubicBezTo>
                      <a:pt x="81" y="231"/>
                      <a:pt x="81" y="231"/>
                      <a:pt x="81" y="231"/>
                    </a:cubicBezTo>
                    <a:lnTo>
                      <a:pt x="26" y="231"/>
                    </a:lnTo>
                    <a:close/>
                  </a:path>
                </a:pathLst>
              </a:custGeom>
              <a:grpFill/>
              <a:ln>
                <a:noFill/>
              </a:ln>
            </p:spPr>
            <p:txBody>
              <a:bodyPr vert="horz" wrap="square" lIns="96430" tIns="48216" rIns="96430" bIns="48216" numCol="1" anchor="t" anchorCtr="0" compatLnSpc="1"/>
              <a:lstStyle/>
              <a:p>
                <a:pPr algn="just">
                  <a:lnSpc>
                    <a:spcPct val="120000"/>
                  </a:lnSpc>
                </a:pPr>
                <a:endParaRPr lang="en-US" sz="95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35" name="TextBox 34"/>
            <p:cNvSpPr txBox="1"/>
            <p:nvPr/>
          </p:nvSpPr>
          <p:spPr>
            <a:xfrm>
              <a:off x="5181546" y="4793051"/>
              <a:ext cx="2471510" cy="505972"/>
            </a:xfrm>
            <a:prstGeom prst="rect">
              <a:avLst/>
            </a:prstGeom>
            <a:noFill/>
          </p:spPr>
          <p:txBody>
            <a:bodyPr wrap="none" rtlCol="0">
              <a:spAutoFit/>
            </a:bodyPr>
            <a:lstStyle/>
            <a:p>
              <a:pPr algn="just">
                <a:lnSpc>
                  <a:spcPct val="120000"/>
                </a:lnSpc>
              </a:pPr>
              <a:r>
                <a:rPr lang="en-US" sz="2400" dirty="0">
                  <a:solidFill>
                    <a:schemeClr val="bg1"/>
                  </a:solidFill>
                  <a:latin typeface="+mn-lt"/>
                  <a:ea typeface="Microsoft YaHei" panose="020B0503020204020204" pitchFamily="34" charset="-122"/>
                  <a:cs typeface="+mn-ea"/>
                  <a:sym typeface="Arial" panose="020B0604020202020204" pitchFamily="34" charset="0"/>
                </a:rPr>
                <a:t>Feature extraction</a:t>
              </a:r>
              <a:endParaRPr lang="en-GB" sz="2400" dirty="0">
                <a:solidFill>
                  <a:schemeClr val="bg1"/>
                </a:solidFill>
                <a:latin typeface="+mn-lt"/>
                <a:ea typeface="Microsoft YaHei" panose="020B0503020204020204" pitchFamily="34" charset="-122"/>
                <a:cs typeface="+mn-ea"/>
                <a:sym typeface="Arial" panose="020B0604020202020204" pitchFamily="34" charset="0"/>
              </a:endParaRPr>
            </a:p>
          </p:txBody>
        </p:sp>
        <p:sp>
          <p:nvSpPr>
            <p:cNvPr id="41" name="Rectangle 40"/>
            <p:cNvSpPr/>
            <p:nvPr/>
          </p:nvSpPr>
          <p:spPr>
            <a:xfrm>
              <a:off x="1460860" y="2449980"/>
              <a:ext cx="3312368" cy="949171"/>
            </a:xfrm>
            <a:prstGeom prst="rect">
              <a:avLst/>
            </a:prstGeom>
          </p:spPr>
          <p:txBody>
            <a:bodyPr wrap="square">
              <a:spAutoFit/>
            </a:bodyPr>
            <a:lstStyle/>
            <a:p>
              <a:pPr algn="just">
                <a:lnSpc>
                  <a:spcPct val="120000"/>
                </a:lnSpc>
              </a:pPr>
              <a:r>
                <a:rPr lang="en-US" altLang="zh-CN" sz="2400" dirty="0">
                  <a:solidFill>
                    <a:schemeClr val="bg1"/>
                  </a:solidFill>
                  <a:latin typeface="+mn-lt"/>
                  <a:ea typeface="Microsoft YaHei" panose="020B0503020204020204" pitchFamily="34" charset="-122"/>
                  <a:cs typeface="+mn-ea"/>
                  <a:sym typeface="Arial" panose="020B0604020202020204" pitchFamily="34" charset="0"/>
                </a:rPr>
                <a:t>Tokenization, normalization(lower case)</a:t>
              </a:r>
              <a:endParaRPr lang="en-GB" altLang="zh-CN" sz="2400" dirty="0">
                <a:solidFill>
                  <a:schemeClr val="bg1"/>
                </a:solidFill>
                <a:latin typeface="+mn-lt"/>
                <a:ea typeface="Microsoft YaHei" panose="020B0503020204020204" pitchFamily="34" charset="-122"/>
                <a:cs typeface="+mn-ea"/>
                <a:sym typeface="Arial" panose="020B0604020202020204" pitchFamily="34" charset="0"/>
              </a:endParaRPr>
            </a:p>
          </p:txBody>
        </p:sp>
        <p:sp>
          <p:nvSpPr>
            <p:cNvPr id="48" name="Rectangle 47"/>
            <p:cNvSpPr/>
            <p:nvPr/>
          </p:nvSpPr>
          <p:spPr>
            <a:xfrm flipH="1">
              <a:off x="1572917" y="4848348"/>
              <a:ext cx="2736304" cy="949171"/>
            </a:xfrm>
            <a:prstGeom prst="rect">
              <a:avLst/>
            </a:prstGeom>
          </p:spPr>
          <p:txBody>
            <a:bodyPr wrap="square">
              <a:spAutoFit/>
            </a:bodyPr>
            <a:lstStyle/>
            <a:p>
              <a:pPr algn="just">
                <a:lnSpc>
                  <a:spcPct val="120000"/>
                </a:lnSpc>
              </a:pPr>
              <a:r>
                <a:rPr lang="en-US" altLang="zh-CN" sz="2400" dirty="0">
                  <a:solidFill>
                    <a:schemeClr val="bg1"/>
                  </a:solidFill>
                  <a:latin typeface="+mn-lt"/>
                  <a:ea typeface="Microsoft YaHei" panose="020B0503020204020204" pitchFamily="34" charset="-122"/>
                  <a:cs typeface="+mn-ea"/>
                </a:rPr>
                <a:t>Lemmatization  and </a:t>
              </a:r>
              <a:r>
                <a:rPr lang="en-US" altLang="zh-CN" sz="2400" dirty="0">
                  <a:solidFill>
                    <a:schemeClr val="bg1"/>
                  </a:solidFill>
                  <a:latin typeface="+mn-lt"/>
                  <a:ea typeface="Microsoft YaHei" panose="020B0503020204020204" pitchFamily="34" charset="-122"/>
                  <a:cs typeface="+mn-ea"/>
                  <a:sym typeface="Arial" panose="020B0604020202020204" pitchFamily="34" charset="0"/>
                </a:rPr>
                <a:t>Stemming</a:t>
              </a:r>
              <a:endParaRPr lang="en-GB" altLang="zh-CN" sz="2400" dirty="0">
                <a:solidFill>
                  <a:schemeClr val="bg1"/>
                </a:solidFill>
                <a:latin typeface="+mn-lt"/>
                <a:ea typeface="Microsoft YaHei" panose="020B0503020204020204" pitchFamily="34" charset="-122"/>
                <a:cs typeface="+mn-ea"/>
                <a:sym typeface="Arial" panose="020B0604020202020204" pitchFamily="34" charset="0"/>
              </a:endParaRPr>
            </a:p>
          </p:txBody>
        </p:sp>
        <p:sp>
          <p:nvSpPr>
            <p:cNvPr id="24" name="Rectangle 47">
              <a:extLst>
                <a:ext uri="{FF2B5EF4-FFF2-40B4-BE49-F238E27FC236}">
                  <a16:creationId xmlns:a16="http://schemas.microsoft.com/office/drawing/2014/main" id="{342A6F49-F81E-4F32-8A5F-ED4C09B82C4C}"/>
                </a:ext>
              </a:extLst>
            </p:cNvPr>
            <p:cNvSpPr/>
            <p:nvPr/>
          </p:nvSpPr>
          <p:spPr>
            <a:xfrm flipH="1">
              <a:off x="8275606" y="2549298"/>
              <a:ext cx="2736304" cy="505972"/>
            </a:xfrm>
            <a:prstGeom prst="rect">
              <a:avLst/>
            </a:prstGeom>
          </p:spPr>
          <p:txBody>
            <a:bodyPr wrap="square">
              <a:spAutoFit/>
            </a:bodyPr>
            <a:lstStyle/>
            <a:p>
              <a:pPr algn="just">
                <a:lnSpc>
                  <a:spcPct val="120000"/>
                </a:lnSpc>
              </a:pPr>
              <a:r>
                <a:rPr lang="en-US" altLang="zh-CN" sz="2400" dirty="0">
                  <a:solidFill>
                    <a:schemeClr val="bg1"/>
                  </a:solidFill>
                  <a:latin typeface="+mn-lt"/>
                  <a:ea typeface="Microsoft YaHei" panose="020B0503020204020204" pitchFamily="34" charset="-122"/>
                  <a:cs typeface="+mn-ea"/>
                  <a:sym typeface="Arial" panose="020B0604020202020204" pitchFamily="34" charset="0"/>
                </a:rPr>
                <a:t>Weighting of term</a:t>
              </a:r>
              <a:endParaRPr lang="en-GB" altLang="zh-CN" sz="2400" dirty="0">
                <a:solidFill>
                  <a:schemeClr val="bg1"/>
                </a:solidFill>
                <a:latin typeface="+mn-lt"/>
                <a:ea typeface="Microsoft YaHei" panose="020B0503020204020204" pitchFamily="34" charset="-122"/>
                <a:cs typeface="+mn-ea"/>
                <a:sym typeface="Arial" panose="020B0604020202020204" pitchFamily="34" charset="0"/>
              </a:endParaRPr>
            </a:p>
          </p:txBody>
        </p:sp>
        <p:pic>
          <p:nvPicPr>
            <p:cNvPr id="1026" name="Picture 2" descr="“yelp logo”的图片搜索结果">
              <a:extLst>
                <a:ext uri="{FF2B5EF4-FFF2-40B4-BE49-F238E27FC236}">
                  <a16:creationId xmlns:a16="http://schemas.microsoft.com/office/drawing/2014/main" id="{C8CF0BBB-3BF1-413C-B4AD-3966F400B2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3415" y="3227550"/>
              <a:ext cx="1170001" cy="154061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文本框 6">
            <a:extLst>
              <a:ext uri="{FF2B5EF4-FFF2-40B4-BE49-F238E27FC236}">
                <a16:creationId xmlns:a16="http://schemas.microsoft.com/office/drawing/2014/main" id="{7101D40C-BC27-E548-9E49-6AAFE60F0AFE}"/>
              </a:ext>
            </a:extLst>
          </p:cNvPr>
          <p:cNvSpPr txBox="1"/>
          <p:nvPr/>
        </p:nvSpPr>
        <p:spPr>
          <a:xfrm>
            <a:off x="372973" y="794813"/>
            <a:ext cx="5355651"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Important Feature In Different Categories</a:t>
            </a:r>
          </a:p>
        </p:txBody>
      </p:sp>
      <p:sp>
        <p:nvSpPr>
          <p:cNvPr id="16" name="文本框 15">
            <a:extLst>
              <a:ext uri="{FF2B5EF4-FFF2-40B4-BE49-F238E27FC236}">
                <a16:creationId xmlns:a16="http://schemas.microsoft.com/office/drawing/2014/main" id="{68623E34-DEB2-384D-A2D6-455EC79415BC}"/>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sp>
        <p:nvSpPr>
          <p:cNvPr id="17" name="Rectangle 16">
            <a:extLst>
              <a:ext uri="{FF2B5EF4-FFF2-40B4-BE49-F238E27FC236}">
                <a16:creationId xmlns:a16="http://schemas.microsoft.com/office/drawing/2014/main" id="{8F6BF5D5-5EDD-46C2-9611-A2C1E4D83E7D}"/>
              </a:ext>
            </a:extLst>
          </p:cNvPr>
          <p:cNvSpPr/>
          <p:nvPr/>
        </p:nvSpPr>
        <p:spPr>
          <a:xfrm flipH="1">
            <a:off x="8523551" y="5356420"/>
            <a:ext cx="3522447" cy="505972"/>
          </a:xfrm>
          <a:prstGeom prst="rect">
            <a:avLst/>
          </a:prstGeom>
        </p:spPr>
        <p:txBody>
          <a:bodyPr wrap="square">
            <a:spAutoFit/>
          </a:bodyPr>
          <a:lstStyle/>
          <a:p>
            <a:pPr algn="just">
              <a:lnSpc>
                <a:spcPct val="120000"/>
              </a:lnSpc>
            </a:pPr>
            <a:r>
              <a:rPr lang="en-US" altLang="zh-CN" sz="2400" dirty="0">
                <a:solidFill>
                  <a:schemeClr val="bg1"/>
                </a:solidFill>
                <a:latin typeface="+mn-lt"/>
                <a:ea typeface="Microsoft YaHei" panose="020B0503020204020204" pitchFamily="34" charset="-122"/>
                <a:cs typeface="+mn-ea"/>
              </a:rPr>
              <a:t>Set </a:t>
            </a:r>
            <a:r>
              <a:rPr lang="en-US" altLang="zh-CN" sz="2400" dirty="0" err="1">
                <a:solidFill>
                  <a:schemeClr val="bg1"/>
                </a:solidFill>
                <a:latin typeface="+mn-lt"/>
                <a:ea typeface="Microsoft YaHei" panose="020B0503020204020204" pitchFamily="34" charset="-122"/>
                <a:cs typeface="+mn-ea"/>
              </a:rPr>
              <a:t>n_gram</a:t>
            </a:r>
            <a:r>
              <a:rPr lang="en-US" altLang="zh-CN" sz="2400" dirty="0">
                <a:solidFill>
                  <a:schemeClr val="bg1"/>
                </a:solidFill>
                <a:latin typeface="+mn-lt"/>
                <a:ea typeface="Microsoft YaHei" panose="020B0503020204020204" pitchFamily="34" charset="-122"/>
                <a:cs typeface="+mn-ea"/>
              </a:rPr>
              <a:t> range</a:t>
            </a:r>
            <a:endParaRPr lang="en-GB" altLang="zh-CN" sz="2400" dirty="0">
              <a:solidFill>
                <a:schemeClr val="bg1"/>
              </a:solidFill>
              <a:latin typeface="+mn-lt"/>
              <a:ea typeface="Microsoft YaHei" panose="020B0503020204020204" pitchFamily="34" charset="-122"/>
              <a:cs typeface="+mn-ea"/>
              <a:sym typeface="Arial" panose="020B0604020202020204" pitchFamily="34" charset="0"/>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353" y="401814"/>
            <a:ext cx="12858397" cy="7246044"/>
          </a:xfrm>
          <a:prstGeom prst="rect">
            <a:avLst/>
          </a:prstGeom>
          <a:solidFill>
            <a:srgbClr val="4A4A4A">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0" y="-13394"/>
            <a:ext cx="7942874" cy="3623022"/>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 name="直接连接符 5"/>
          <p:cNvCxnSpPr>
            <a:cxnSpLocks/>
          </p:cNvCxnSpPr>
          <p:nvPr/>
        </p:nvCxnSpPr>
        <p:spPr>
          <a:xfrm>
            <a:off x="8125603" y="3976365"/>
            <a:ext cx="0" cy="2854471"/>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弦形 11"/>
          <p:cNvSpPr/>
          <p:nvPr/>
        </p:nvSpPr>
        <p:spPr>
          <a:xfrm rot="12088609">
            <a:off x="8080927" y="4272603"/>
            <a:ext cx="208828" cy="208828"/>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弦形 16"/>
          <p:cNvSpPr/>
          <p:nvPr/>
        </p:nvSpPr>
        <p:spPr>
          <a:xfrm rot="12088609">
            <a:off x="8080927" y="4946648"/>
            <a:ext cx="208828" cy="208828"/>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弦形 17"/>
          <p:cNvSpPr/>
          <p:nvPr/>
        </p:nvSpPr>
        <p:spPr>
          <a:xfrm rot="12088609">
            <a:off x="8080927" y="5620694"/>
            <a:ext cx="208828" cy="208828"/>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弦形 18"/>
          <p:cNvSpPr/>
          <p:nvPr/>
        </p:nvSpPr>
        <p:spPr>
          <a:xfrm rot="12088609">
            <a:off x="8080927" y="6294739"/>
            <a:ext cx="208828" cy="208828"/>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572383" y="4147216"/>
            <a:ext cx="2414232" cy="459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4D7D"/>
              </a:solidFill>
            </a:endParaRPr>
          </a:p>
        </p:txBody>
      </p:sp>
      <p:sp>
        <p:nvSpPr>
          <p:cNvPr id="21" name="文本框 20"/>
          <p:cNvSpPr txBox="1"/>
          <p:nvPr/>
        </p:nvSpPr>
        <p:spPr>
          <a:xfrm>
            <a:off x="8517608" y="4150249"/>
            <a:ext cx="2487726" cy="418191"/>
          </a:xfrm>
          <a:prstGeom prst="rect">
            <a:avLst/>
          </a:prstGeom>
          <a:noFill/>
        </p:spPr>
        <p:txBody>
          <a:bodyPr wrap="square" rtlCol="0">
            <a:spAutoFit/>
          </a:bodyPr>
          <a:lstStyle/>
          <a:p>
            <a:pPr>
              <a:lnSpc>
                <a:spcPct val="150000"/>
              </a:lnSpc>
            </a:pPr>
            <a:r>
              <a:rPr lang="en-US" altLang="zh-CN" sz="1600" b="1" dirty="0">
                <a:solidFill>
                  <a:schemeClr val="accent1"/>
                </a:solidFill>
                <a:latin typeface="Microsoft YaHei" panose="020B0503020204020204" pitchFamily="34" charset="-122"/>
                <a:ea typeface="Microsoft YaHei" panose="020B0503020204020204" pitchFamily="34" charset="-122"/>
                <a:cs typeface="+mn-ea"/>
                <a:sym typeface="Arial" panose="020B0604020202020204" pitchFamily="34" charset="0"/>
              </a:rPr>
              <a:t>BUSINESS PROBLEMS</a:t>
            </a:r>
          </a:p>
        </p:txBody>
      </p:sp>
      <p:sp>
        <p:nvSpPr>
          <p:cNvPr id="22" name="矩形 21"/>
          <p:cNvSpPr/>
          <p:nvPr/>
        </p:nvSpPr>
        <p:spPr>
          <a:xfrm>
            <a:off x="8572383" y="4821262"/>
            <a:ext cx="2414232" cy="459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4D7D"/>
              </a:solidFill>
            </a:endParaRPr>
          </a:p>
        </p:txBody>
      </p:sp>
      <p:sp>
        <p:nvSpPr>
          <p:cNvPr id="24" name="矩形 23"/>
          <p:cNvSpPr/>
          <p:nvPr/>
        </p:nvSpPr>
        <p:spPr>
          <a:xfrm>
            <a:off x="8572383" y="5495307"/>
            <a:ext cx="2414232" cy="459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4D7D"/>
              </a:solidFill>
            </a:endParaRPr>
          </a:p>
        </p:txBody>
      </p:sp>
      <p:sp>
        <p:nvSpPr>
          <p:cNvPr id="25" name="文本框 24"/>
          <p:cNvSpPr txBox="1"/>
          <p:nvPr/>
        </p:nvSpPr>
        <p:spPr>
          <a:xfrm>
            <a:off x="8517607" y="5488533"/>
            <a:ext cx="2594533" cy="418191"/>
          </a:xfrm>
          <a:prstGeom prst="rect">
            <a:avLst/>
          </a:prstGeom>
          <a:noFill/>
        </p:spPr>
        <p:txBody>
          <a:bodyPr wrap="square" rtlCol="0">
            <a:spAutoFit/>
          </a:bodyPr>
          <a:lstStyle/>
          <a:p>
            <a:pPr>
              <a:lnSpc>
                <a:spcPct val="150000"/>
              </a:lnSpc>
            </a:pPr>
            <a:r>
              <a:rPr lang="en-US" altLang="zh-CN" sz="1600" b="1" dirty="0">
                <a:solidFill>
                  <a:schemeClr val="accent1"/>
                </a:solidFill>
                <a:latin typeface="Microsoft YaHei" panose="020B0503020204020204" pitchFamily="34" charset="-122"/>
                <a:ea typeface="Microsoft YaHei" panose="020B0503020204020204" pitchFamily="34" charset="-122"/>
                <a:cs typeface="+mn-ea"/>
              </a:rPr>
              <a:t>PROBLEMS</a:t>
            </a:r>
            <a:r>
              <a:rPr lang="zh-CN" altLang="en-US" sz="1600" b="1" dirty="0">
                <a:solidFill>
                  <a:schemeClr val="accent1"/>
                </a:solidFill>
                <a:latin typeface="Microsoft YaHei" panose="020B0503020204020204" pitchFamily="34" charset="-122"/>
                <a:ea typeface="Microsoft YaHei" panose="020B0503020204020204" pitchFamily="34" charset="-122"/>
                <a:cs typeface="+mn-ea"/>
              </a:rPr>
              <a:t> </a:t>
            </a:r>
            <a:r>
              <a:rPr lang="en-US" altLang="zh-CN" sz="1600" b="1" dirty="0">
                <a:solidFill>
                  <a:schemeClr val="accent1"/>
                </a:solidFill>
                <a:latin typeface="Microsoft YaHei" panose="020B0503020204020204" pitchFamily="34" charset="-122"/>
                <a:ea typeface="Microsoft YaHei" panose="020B0503020204020204" pitchFamily="34" charset="-122"/>
                <a:cs typeface="+mn-ea"/>
              </a:rPr>
              <a:t>ANALYSIS</a:t>
            </a:r>
            <a:endParaRPr lang="zh-CN" altLang="en-US" sz="1600" b="1" dirty="0">
              <a:solidFill>
                <a:schemeClr val="accent1"/>
              </a:solidFill>
              <a:latin typeface="Microsoft YaHei" panose="020B0503020204020204" pitchFamily="34" charset="-122"/>
              <a:ea typeface="Microsoft YaHei" panose="020B0503020204020204" pitchFamily="34" charset="-122"/>
              <a:cs typeface="+mn-ea"/>
            </a:endParaRPr>
          </a:p>
        </p:txBody>
      </p:sp>
      <p:sp>
        <p:nvSpPr>
          <p:cNvPr id="26" name="矩形 25"/>
          <p:cNvSpPr/>
          <p:nvPr/>
        </p:nvSpPr>
        <p:spPr>
          <a:xfrm>
            <a:off x="8572383" y="6169352"/>
            <a:ext cx="2414232" cy="459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434D7D"/>
              </a:solidFill>
            </a:endParaRPr>
          </a:p>
        </p:txBody>
      </p:sp>
      <p:sp>
        <p:nvSpPr>
          <p:cNvPr id="27" name="文本框 26"/>
          <p:cNvSpPr txBox="1"/>
          <p:nvPr/>
        </p:nvSpPr>
        <p:spPr>
          <a:xfrm>
            <a:off x="8525958" y="6162579"/>
            <a:ext cx="2594534" cy="418191"/>
          </a:xfrm>
          <a:prstGeom prst="rect">
            <a:avLst/>
          </a:prstGeom>
          <a:noFill/>
        </p:spPr>
        <p:txBody>
          <a:bodyPr wrap="square" rtlCol="0">
            <a:spAutoFit/>
          </a:bodyPr>
          <a:lstStyle/>
          <a:p>
            <a:pPr>
              <a:lnSpc>
                <a:spcPct val="150000"/>
              </a:lnSpc>
            </a:pPr>
            <a:r>
              <a:rPr lang="en-US" altLang="zh-CN" sz="16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CONCLUSION</a:t>
            </a:r>
          </a:p>
        </p:txBody>
      </p:sp>
      <p:sp>
        <p:nvSpPr>
          <p:cNvPr id="28" name="文本框 27"/>
          <p:cNvSpPr txBox="1"/>
          <p:nvPr/>
        </p:nvSpPr>
        <p:spPr>
          <a:xfrm>
            <a:off x="8517607" y="4782310"/>
            <a:ext cx="2290856" cy="418191"/>
          </a:xfrm>
          <a:prstGeom prst="rect">
            <a:avLst/>
          </a:prstGeom>
          <a:noFill/>
        </p:spPr>
        <p:txBody>
          <a:bodyPr wrap="square" rtlCol="0">
            <a:spAutoFit/>
          </a:bodyPr>
          <a:lstStyle/>
          <a:p>
            <a:pPr eaLnBrk="1" hangingPunct="1">
              <a:lnSpc>
                <a:spcPct val="150000"/>
              </a:lnSpc>
            </a:pPr>
            <a:r>
              <a:rPr lang="en-US" altLang="zh-CN" sz="1600" b="1" dirty="0">
                <a:solidFill>
                  <a:schemeClr val="accent1"/>
                </a:solidFill>
                <a:latin typeface="Microsoft YaHei" panose="020B0503020204020204" pitchFamily="34" charset="-122"/>
                <a:ea typeface="Microsoft YaHei" panose="020B0503020204020204" pitchFamily="34" charset="-122"/>
                <a:cs typeface="+mn-ea"/>
              </a:rPr>
              <a:t>DATA</a:t>
            </a:r>
            <a:r>
              <a:rPr lang="zh-CN" altLang="en-US" sz="1600" b="1" dirty="0">
                <a:solidFill>
                  <a:schemeClr val="accent1"/>
                </a:solidFill>
                <a:latin typeface="Microsoft YaHei" panose="020B0503020204020204" pitchFamily="34" charset="-122"/>
                <a:ea typeface="Microsoft YaHei" panose="020B0503020204020204" pitchFamily="34" charset="-122"/>
                <a:cs typeface="+mn-ea"/>
              </a:rPr>
              <a:t> </a:t>
            </a:r>
            <a:r>
              <a:rPr lang="en-US" altLang="zh-CN" sz="1600" b="1" dirty="0">
                <a:solidFill>
                  <a:schemeClr val="accent1"/>
                </a:solidFill>
                <a:latin typeface="Microsoft YaHei" panose="020B0503020204020204" pitchFamily="34" charset="-122"/>
                <a:ea typeface="Microsoft YaHei" panose="020B0503020204020204" pitchFamily="34" charset="-122"/>
                <a:cs typeface="+mn-ea"/>
              </a:rPr>
              <a:t>DESCRIPTION</a:t>
            </a:r>
            <a:endParaRPr lang="zh-CN" altLang="en-US" sz="1600" b="1" dirty="0">
              <a:solidFill>
                <a:schemeClr val="accent1"/>
              </a:solidFill>
              <a:latin typeface="Microsoft YaHei" panose="020B0503020204020204" pitchFamily="34" charset="-122"/>
              <a:ea typeface="Microsoft YaHei" panose="020B0503020204020204" pitchFamily="34" charset="-122"/>
              <a:cs typeface="+mn-ea"/>
            </a:endParaRPr>
          </a:p>
        </p:txBody>
      </p:sp>
      <p:sp>
        <p:nvSpPr>
          <p:cNvPr id="29" name="TextBox 10"/>
          <p:cNvSpPr txBox="1"/>
          <p:nvPr/>
        </p:nvSpPr>
        <p:spPr>
          <a:xfrm>
            <a:off x="8049948" y="2468336"/>
            <a:ext cx="3014287" cy="1300356"/>
          </a:xfrm>
          <a:prstGeom prst="rect">
            <a:avLst/>
          </a:prstGeom>
          <a:noFill/>
        </p:spPr>
        <p:txBody>
          <a:bodyPr wrap="none" lIns="68580" tIns="34290" rIns="68580" bIns="34290">
            <a:spAutoFit/>
          </a:bodyPr>
          <a:lstStyle/>
          <a:p>
            <a:r>
              <a:rPr lang="en-US" altLang="zh-CN" sz="8000" dirty="0">
                <a:solidFill>
                  <a:schemeClr val="bg1"/>
                </a:solidFill>
                <a:latin typeface="Agency FB" panose="020B0503020202020204" pitchFamily="34" charset="0"/>
              </a:rPr>
              <a:t>Contents</a:t>
            </a:r>
            <a:endParaRPr lang="zh-CN" altLang="en-US" sz="8000" dirty="0">
              <a:solidFill>
                <a:schemeClr val="bg1"/>
              </a:solidFill>
              <a:latin typeface="Agency FB" panose="020B0503020202020204" pitchFamily="34" charset="0"/>
            </a:endParaRPr>
          </a:p>
        </p:txBody>
      </p:sp>
    </p:spTree>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50"/>
                                            <p:tgtEl>
                                              <p:spTgt spid="5"/>
                                            </p:tgtEl>
                                          </p:cBhvr>
                                        </p:animEffect>
                                      </p:childTnLst>
                                    </p:cTn>
                                  </p:par>
                                </p:childTnLst>
                              </p:cTn>
                            </p:par>
                            <p:par>
                              <p:cTn id="8" fill="hold">
                                <p:stCondLst>
                                  <p:cond delay="250"/>
                                </p:stCondLst>
                                <p:childTnLst>
                                  <p:par>
                                    <p:cTn id="9" presetID="2" presetClass="entr" presetSubtype="2" fill="hold" grpId="0" nodeType="afterEffect" p14:presetBounceEnd="21000">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14:bounceEnd="21000">
                                          <p:cBhvr additive="base">
                                            <p:cTn id="11" dur="500" fill="hold"/>
                                            <p:tgtEl>
                                              <p:spTgt spid="29"/>
                                            </p:tgtEl>
                                            <p:attrNameLst>
                                              <p:attrName>ppt_x</p:attrName>
                                            </p:attrNameLst>
                                          </p:cBhvr>
                                          <p:tavLst>
                                            <p:tav tm="0">
                                              <p:val>
                                                <p:strVal val="1+#ppt_w/2"/>
                                              </p:val>
                                            </p:tav>
                                            <p:tav tm="100000">
                                              <p:val>
                                                <p:strVal val="#ppt_x"/>
                                              </p:val>
                                            </p:tav>
                                          </p:tavLst>
                                        </p:anim>
                                        <p:anim calcmode="lin" valueType="num" p14:bounceEnd="21000">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250"/>
                                            <p:tgtEl>
                                              <p:spTgt spid="6"/>
                                            </p:tgtEl>
                                          </p:cBhvr>
                                        </p:animEffect>
                                      </p:childTnLst>
                                    </p:cTn>
                                  </p:par>
                                </p:childTnLst>
                              </p:cTn>
                            </p:par>
                            <p:par>
                              <p:cTn id="17" fill="hold">
                                <p:stCondLst>
                                  <p:cond delay="1350"/>
                                </p:stCondLst>
                                <p:childTnLst>
                                  <p:par>
                                    <p:cTn id="18" presetID="53" presetClass="entr" presetSubtype="16"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200" fill="hold"/>
                                            <p:tgtEl>
                                              <p:spTgt spid="12"/>
                                            </p:tgtEl>
                                            <p:attrNameLst>
                                              <p:attrName>ppt_w</p:attrName>
                                            </p:attrNameLst>
                                          </p:cBhvr>
                                          <p:tavLst>
                                            <p:tav tm="0">
                                              <p:val>
                                                <p:fltVal val="0"/>
                                              </p:val>
                                            </p:tav>
                                            <p:tav tm="100000">
                                              <p:val>
                                                <p:strVal val="#ppt_w"/>
                                              </p:val>
                                            </p:tav>
                                          </p:tavLst>
                                        </p:anim>
                                        <p:anim calcmode="lin" valueType="num">
                                          <p:cBhvr>
                                            <p:cTn id="21" dur="200" fill="hold"/>
                                            <p:tgtEl>
                                              <p:spTgt spid="12"/>
                                            </p:tgtEl>
                                            <p:attrNameLst>
                                              <p:attrName>ppt_h</p:attrName>
                                            </p:attrNameLst>
                                          </p:cBhvr>
                                          <p:tavLst>
                                            <p:tav tm="0">
                                              <p:val>
                                                <p:fltVal val="0"/>
                                              </p:val>
                                            </p:tav>
                                            <p:tav tm="100000">
                                              <p:val>
                                                <p:strVal val="#ppt_h"/>
                                              </p:val>
                                            </p:tav>
                                          </p:tavLst>
                                        </p:anim>
                                        <p:animEffect transition="in" filter="fade">
                                          <p:cBhvr>
                                            <p:cTn id="22" dur="2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2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200"/>
                                            <p:tgtEl>
                                              <p:spTgt spid="21"/>
                                            </p:tgtEl>
                                          </p:cBhvr>
                                        </p:animEffect>
                                      </p:childTnLst>
                                    </p:cTn>
                                  </p:par>
                                </p:childTnLst>
                              </p:cTn>
                            </p:par>
                            <p:par>
                              <p:cTn id="29" fill="hold">
                                <p:stCondLst>
                                  <p:cond delay="1550"/>
                                </p:stCondLst>
                                <p:childTnLst>
                                  <p:par>
                                    <p:cTn id="30" presetID="53" presetClass="entr" presetSubtype="16"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200" fill="hold"/>
                                            <p:tgtEl>
                                              <p:spTgt spid="17"/>
                                            </p:tgtEl>
                                            <p:attrNameLst>
                                              <p:attrName>ppt_w</p:attrName>
                                            </p:attrNameLst>
                                          </p:cBhvr>
                                          <p:tavLst>
                                            <p:tav tm="0">
                                              <p:val>
                                                <p:fltVal val="0"/>
                                              </p:val>
                                            </p:tav>
                                            <p:tav tm="100000">
                                              <p:val>
                                                <p:strVal val="#ppt_w"/>
                                              </p:val>
                                            </p:tav>
                                          </p:tavLst>
                                        </p:anim>
                                        <p:anim calcmode="lin" valueType="num">
                                          <p:cBhvr>
                                            <p:cTn id="33" dur="200" fill="hold"/>
                                            <p:tgtEl>
                                              <p:spTgt spid="17"/>
                                            </p:tgtEl>
                                            <p:attrNameLst>
                                              <p:attrName>ppt_h</p:attrName>
                                            </p:attrNameLst>
                                          </p:cBhvr>
                                          <p:tavLst>
                                            <p:tav tm="0">
                                              <p:val>
                                                <p:fltVal val="0"/>
                                              </p:val>
                                            </p:tav>
                                            <p:tav tm="100000">
                                              <p:val>
                                                <p:strVal val="#ppt_h"/>
                                              </p:val>
                                            </p:tav>
                                          </p:tavLst>
                                        </p:anim>
                                        <p:animEffect transition="in" filter="fade">
                                          <p:cBhvr>
                                            <p:cTn id="34" dur="2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200"/>
                                            <p:tgtEl>
                                              <p:spTgt spid="2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200"/>
                                            <p:tgtEl>
                                              <p:spTgt spid="28"/>
                                            </p:tgtEl>
                                          </p:cBhvr>
                                        </p:animEffect>
                                      </p:childTnLst>
                                    </p:cTn>
                                  </p:par>
                                </p:childTnLst>
                              </p:cTn>
                            </p:par>
                            <p:par>
                              <p:cTn id="41" fill="hold">
                                <p:stCondLst>
                                  <p:cond delay="1750"/>
                                </p:stCondLst>
                                <p:childTnLst>
                                  <p:par>
                                    <p:cTn id="42" presetID="53" presetClass="entr" presetSubtype="16"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200" fill="hold"/>
                                            <p:tgtEl>
                                              <p:spTgt spid="18"/>
                                            </p:tgtEl>
                                            <p:attrNameLst>
                                              <p:attrName>ppt_w</p:attrName>
                                            </p:attrNameLst>
                                          </p:cBhvr>
                                          <p:tavLst>
                                            <p:tav tm="0">
                                              <p:val>
                                                <p:fltVal val="0"/>
                                              </p:val>
                                            </p:tav>
                                            <p:tav tm="100000">
                                              <p:val>
                                                <p:strVal val="#ppt_w"/>
                                              </p:val>
                                            </p:tav>
                                          </p:tavLst>
                                        </p:anim>
                                        <p:anim calcmode="lin" valueType="num">
                                          <p:cBhvr>
                                            <p:cTn id="45" dur="200" fill="hold"/>
                                            <p:tgtEl>
                                              <p:spTgt spid="18"/>
                                            </p:tgtEl>
                                            <p:attrNameLst>
                                              <p:attrName>ppt_h</p:attrName>
                                            </p:attrNameLst>
                                          </p:cBhvr>
                                          <p:tavLst>
                                            <p:tav tm="0">
                                              <p:val>
                                                <p:fltVal val="0"/>
                                              </p:val>
                                            </p:tav>
                                            <p:tav tm="100000">
                                              <p:val>
                                                <p:strVal val="#ppt_h"/>
                                              </p:val>
                                            </p:tav>
                                          </p:tavLst>
                                        </p:anim>
                                        <p:animEffect transition="in" filter="fade">
                                          <p:cBhvr>
                                            <p:cTn id="46" dur="2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200"/>
                                            <p:tgtEl>
                                              <p:spTgt spid="2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200"/>
                                            <p:tgtEl>
                                              <p:spTgt spid="25"/>
                                            </p:tgtEl>
                                          </p:cBhvr>
                                        </p:animEffect>
                                      </p:childTnLst>
                                    </p:cTn>
                                  </p:par>
                                </p:childTnLst>
                              </p:cTn>
                            </p:par>
                            <p:par>
                              <p:cTn id="53" fill="hold">
                                <p:stCondLst>
                                  <p:cond delay="1950"/>
                                </p:stCondLst>
                                <p:childTnLst>
                                  <p:par>
                                    <p:cTn id="54" presetID="53" presetClass="entr" presetSubtype="16"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200" fill="hold"/>
                                            <p:tgtEl>
                                              <p:spTgt spid="19"/>
                                            </p:tgtEl>
                                            <p:attrNameLst>
                                              <p:attrName>ppt_w</p:attrName>
                                            </p:attrNameLst>
                                          </p:cBhvr>
                                          <p:tavLst>
                                            <p:tav tm="0">
                                              <p:val>
                                                <p:fltVal val="0"/>
                                              </p:val>
                                            </p:tav>
                                            <p:tav tm="100000">
                                              <p:val>
                                                <p:strVal val="#ppt_w"/>
                                              </p:val>
                                            </p:tav>
                                          </p:tavLst>
                                        </p:anim>
                                        <p:anim calcmode="lin" valueType="num">
                                          <p:cBhvr>
                                            <p:cTn id="57" dur="200" fill="hold"/>
                                            <p:tgtEl>
                                              <p:spTgt spid="19"/>
                                            </p:tgtEl>
                                            <p:attrNameLst>
                                              <p:attrName>ppt_h</p:attrName>
                                            </p:attrNameLst>
                                          </p:cBhvr>
                                          <p:tavLst>
                                            <p:tav tm="0">
                                              <p:val>
                                                <p:fltVal val="0"/>
                                              </p:val>
                                            </p:tav>
                                            <p:tav tm="100000">
                                              <p:val>
                                                <p:strVal val="#ppt_h"/>
                                              </p:val>
                                            </p:tav>
                                          </p:tavLst>
                                        </p:anim>
                                        <p:animEffect transition="in" filter="fade">
                                          <p:cBhvr>
                                            <p:cTn id="58" dur="2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200"/>
                                            <p:tgtEl>
                                              <p:spTgt spid="26"/>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left)">
                                          <p:cBhvr>
                                            <p:cTn id="64" dur="2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7" grpId="0" animBg="1"/>
          <p:bldP spid="18" grpId="0" animBg="1"/>
          <p:bldP spid="19" grpId="0" animBg="1"/>
          <p:bldP spid="20" grpId="0" animBg="1"/>
          <p:bldP spid="21" grpId="0"/>
          <p:bldP spid="22" grpId="0" animBg="1"/>
          <p:bldP spid="24" grpId="0" animBg="1"/>
          <p:bldP spid="25" grpId="0"/>
          <p:bldP spid="26" grpId="0" animBg="1"/>
          <p:bldP spid="27" grpId="0"/>
          <p:bldP spid="28" grpId="0"/>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50"/>
                                            <p:tgtEl>
                                              <p:spTgt spid="5"/>
                                            </p:tgtEl>
                                          </p:cBhvr>
                                        </p:animEffect>
                                      </p:childTnLst>
                                    </p:cTn>
                                  </p:par>
                                </p:childTnLst>
                              </p:cTn>
                            </p:par>
                            <p:par>
                              <p:cTn id="8" fill="hold">
                                <p:stCondLst>
                                  <p:cond delay="250"/>
                                </p:stCondLst>
                                <p:childTnLst>
                                  <p:par>
                                    <p:cTn id="9" presetID="2" presetClass="entr" presetSubtype="2"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2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250"/>
                                            <p:tgtEl>
                                              <p:spTgt spid="6"/>
                                            </p:tgtEl>
                                          </p:cBhvr>
                                        </p:animEffect>
                                      </p:childTnLst>
                                    </p:cTn>
                                  </p:par>
                                </p:childTnLst>
                              </p:cTn>
                            </p:par>
                            <p:par>
                              <p:cTn id="17" fill="hold">
                                <p:stCondLst>
                                  <p:cond delay="1350"/>
                                </p:stCondLst>
                                <p:childTnLst>
                                  <p:par>
                                    <p:cTn id="18" presetID="53" presetClass="entr" presetSubtype="16"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200" fill="hold"/>
                                            <p:tgtEl>
                                              <p:spTgt spid="12"/>
                                            </p:tgtEl>
                                            <p:attrNameLst>
                                              <p:attrName>ppt_w</p:attrName>
                                            </p:attrNameLst>
                                          </p:cBhvr>
                                          <p:tavLst>
                                            <p:tav tm="0">
                                              <p:val>
                                                <p:fltVal val="0"/>
                                              </p:val>
                                            </p:tav>
                                            <p:tav tm="100000">
                                              <p:val>
                                                <p:strVal val="#ppt_w"/>
                                              </p:val>
                                            </p:tav>
                                          </p:tavLst>
                                        </p:anim>
                                        <p:anim calcmode="lin" valueType="num">
                                          <p:cBhvr>
                                            <p:cTn id="21" dur="200" fill="hold"/>
                                            <p:tgtEl>
                                              <p:spTgt spid="12"/>
                                            </p:tgtEl>
                                            <p:attrNameLst>
                                              <p:attrName>ppt_h</p:attrName>
                                            </p:attrNameLst>
                                          </p:cBhvr>
                                          <p:tavLst>
                                            <p:tav tm="0">
                                              <p:val>
                                                <p:fltVal val="0"/>
                                              </p:val>
                                            </p:tav>
                                            <p:tav tm="100000">
                                              <p:val>
                                                <p:strVal val="#ppt_h"/>
                                              </p:val>
                                            </p:tav>
                                          </p:tavLst>
                                        </p:anim>
                                        <p:animEffect transition="in" filter="fade">
                                          <p:cBhvr>
                                            <p:cTn id="22" dur="200"/>
                                            <p:tgtEl>
                                              <p:spTgt spid="1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200"/>
                                            <p:tgtEl>
                                              <p:spTgt spid="2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200"/>
                                            <p:tgtEl>
                                              <p:spTgt spid="21"/>
                                            </p:tgtEl>
                                          </p:cBhvr>
                                        </p:animEffect>
                                      </p:childTnLst>
                                    </p:cTn>
                                  </p:par>
                                </p:childTnLst>
                              </p:cTn>
                            </p:par>
                            <p:par>
                              <p:cTn id="29" fill="hold">
                                <p:stCondLst>
                                  <p:cond delay="1550"/>
                                </p:stCondLst>
                                <p:childTnLst>
                                  <p:par>
                                    <p:cTn id="30" presetID="53" presetClass="entr" presetSubtype="16"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200" fill="hold"/>
                                            <p:tgtEl>
                                              <p:spTgt spid="17"/>
                                            </p:tgtEl>
                                            <p:attrNameLst>
                                              <p:attrName>ppt_w</p:attrName>
                                            </p:attrNameLst>
                                          </p:cBhvr>
                                          <p:tavLst>
                                            <p:tav tm="0">
                                              <p:val>
                                                <p:fltVal val="0"/>
                                              </p:val>
                                            </p:tav>
                                            <p:tav tm="100000">
                                              <p:val>
                                                <p:strVal val="#ppt_w"/>
                                              </p:val>
                                            </p:tav>
                                          </p:tavLst>
                                        </p:anim>
                                        <p:anim calcmode="lin" valueType="num">
                                          <p:cBhvr>
                                            <p:cTn id="33" dur="200" fill="hold"/>
                                            <p:tgtEl>
                                              <p:spTgt spid="17"/>
                                            </p:tgtEl>
                                            <p:attrNameLst>
                                              <p:attrName>ppt_h</p:attrName>
                                            </p:attrNameLst>
                                          </p:cBhvr>
                                          <p:tavLst>
                                            <p:tav tm="0">
                                              <p:val>
                                                <p:fltVal val="0"/>
                                              </p:val>
                                            </p:tav>
                                            <p:tav tm="100000">
                                              <p:val>
                                                <p:strVal val="#ppt_h"/>
                                              </p:val>
                                            </p:tav>
                                          </p:tavLst>
                                        </p:anim>
                                        <p:animEffect transition="in" filter="fade">
                                          <p:cBhvr>
                                            <p:cTn id="34" dur="2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200"/>
                                            <p:tgtEl>
                                              <p:spTgt spid="2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200"/>
                                            <p:tgtEl>
                                              <p:spTgt spid="28"/>
                                            </p:tgtEl>
                                          </p:cBhvr>
                                        </p:animEffect>
                                      </p:childTnLst>
                                    </p:cTn>
                                  </p:par>
                                </p:childTnLst>
                              </p:cTn>
                            </p:par>
                            <p:par>
                              <p:cTn id="41" fill="hold">
                                <p:stCondLst>
                                  <p:cond delay="1750"/>
                                </p:stCondLst>
                                <p:childTnLst>
                                  <p:par>
                                    <p:cTn id="42" presetID="53" presetClass="entr" presetSubtype="16"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p:cTn id="44" dur="200" fill="hold"/>
                                            <p:tgtEl>
                                              <p:spTgt spid="18"/>
                                            </p:tgtEl>
                                            <p:attrNameLst>
                                              <p:attrName>ppt_w</p:attrName>
                                            </p:attrNameLst>
                                          </p:cBhvr>
                                          <p:tavLst>
                                            <p:tav tm="0">
                                              <p:val>
                                                <p:fltVal val="0"/>
                                              </p:val>
                                            </p:tav>
                                            <p:tav tm="100000">
                                              <p:val>
                                                <p:strVal val="#ppt_w"/>
                                              </p:val>
                                            </p:tav>
                                          </p:tavLst>
                                        </p:anim>
                                        <p:anim calcmode="lin" valueType="num">
                                          <p:cBhvr>
                                            <p:cTn id="45" dur="200" fill="hold"/>
                                            <p:tgtEl>
                                              <p:spTgt spid="18"/>
                                            </p:tgtEl>
                                            <p:attrNameLst>
                                              <p:attrName>ppt_h</p:attrName>
                                            </p:attrNameLst>
                                          </p:cBhvr>
                                          <p:tavLst>
                                            <p:tav tm="0">
                                              <p:val>
                                                <p:fltVal val="0"/>
                                              </p:val>
                                            </p:tav>
                                            <p:tav tm="100000">
                                              <p:val>
                                                <p:strVal val="#ppt_h"/>
                                              </p:val>
                                            </p:tav>
                                          </p:tavLst>
                                        </p:anim>
                                        <p:animEffect transition="in" filter="fade">
                                          <p:cBhvr>
                                            <p:cTn id="46" dur="2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200"/>
                                            <p:tgtEl>
                                              <p:spTgt spid="24"/>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200"/>
                                            <p:tgtEl>
                                              <p:spTgt spid="25"/>
                                            </p:tgtEl>
                                          </p:cBhvr>
                                        </p:animEffect>
                                      </p:childTnLst>
                                    </p:cTn>
                                  </p:par>
                                </p:childTnLst>
                              </p:cTn>
                            </p:par>
                            <p:par>
                              <p:cTn id="53" fill="hold">
                                <p:stCondLst>
                                  <p:cond delay="1950"/>
                                </p:stCondLst>
                                <p:childTnLst>
                                  <p:par>
                                    <p:cTn id="54" presetID="53" presetClass="entr" presetSubtype="16"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200" fill="hold"/>
                                            <p:tgtEl>
                                              <p:spTgt spid="19"/>
                                            </p:tgtEl>
                                            <p:attrNameLst>
                                              <p:attrName>ppt_w</p:attrName>
                                            </p:attrNameLst>
                                          </p:cBhvr>
                                          <p:tavLst>
                                            <p:tav tm="0">
                                              <p:val>
                                                <p:fltVal val="0"/>
                                              </p:val>
                                            </p:tav>
                                            <p:tav tm="100000">
                                              <p:val>
                                                <p:strVal val="#ppt_w"/>
                                              </p:val>
                                            </p:tav>
                                          </p:tavLst>
                                        </p:anim>
                                        <p:anim calcmode="lin" valueType="num">
                                          <p:cBhvr>
                                            <p:cTn id="57" dur="200" fill="hold"/>
                                            <p:tgtEl>
                                              <p:spTgt spid="19"/>
                                            </p:tgtEl>
                                            <p:attrNameLst>
                                              <p:attrName>ppt_h</p:attrName>
                                            </p:attrNameLst>
                                          </p:cBhvr>
                                          <p:tavLst>
                                            <p:tav tm="0">
                                              <p:val>
                                                <p:fltVal val="0"/>
                                              </p:val>
                                            </p:tav>
                                            <p:tav tm="100000">
                                              <p:val>
                                                <p:strVal val="#ppt_h"/>
                                              </p:val>
                                            </p:tav>
                                          </p:tavLst>
                                        </p:anim>
                                        <p:animEffect transition="in" filter="fade">
                                          <p:cBhvr>
                                            <p:cTn id="58" dur="2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200"/>
                                            <p:tgtEl>
                                              <p:spTgt spid="26"/>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left)">
                                          <p:cBhvr>
                                            <p:cTn id="64" dur="2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7" grpId="0" animBg="1"/>
          <p:bldP spid="18" grpId="0" animBg="1"/>
          <p:bldP spid="19" grpId="0" animBg="1"/>
          <p:bldP spid="20" grpId="0" animBg="1"/>
          <p:bldP spid="21" grpId="0"/>
          <p:bldP spid="22" grpId="0" animBg="1"/>
          <p:bldP spid="24" grpId="0" animBg="1"/>
          <p:bldP spid="25" grpId="0"/>
          <p:bldP spid="26" grpId="0" animBg="1"/>
          <p:bldP spid="27" grpId="0"/>
          <p:bldP spid="28" grpId="0"/>
          <p:bldP spid="2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a:extLst>
              <a:ext uri="{FF2B5EF4-FFF2-40B4-BE49-F238E27FC236}">
                <a16:creationId xmlns:a16="http://schemas.microsoft.com/office/drawing/2014/main" id="{91F4A407-FD51-42AE-8870-34BE89C4FE3B}"/>
              </a:ext>
            </a:extLst>
          </p:cNvPr>
          <p:cNvSpPr txBox="1"/>
          <p:nvPr/>
        </p:nvSpPr>
        <p:spPr>
          <a:xfrm>
            <a:off x="4917207" y="1199970"/>
            <a:ext cx="3685441" cy="589814"/>
          </a:xfrm>
          <a:prstGeom prst="rect">
            <a:avLst/>
          </a:prstGeom>
          <a:noFill/>
        </p:spPr>
        <p:txBody>
          <a:bodyPr wrap="none" lIns="96429" tIns="48215" rIns="96429" bIns="48215" rtlCol="0">
            <a:spAutoFit/>
          </a:bodyPr>
          <a:lstStyle/>
          <a:p>
            <a:pPr defTabSz="964436"/>
            <a:r>
              <a:rPr lang="en-US" altLang="zh-CN" sz="3200" b="1" dirty="0">
                <a:solidFill>
                  <a:schemeClr val="bg1"/>
                </a:solidFill>
                <a:latin typeface="+mn-lt"/>
                <a:ea typeface="+mj-ea"/>
                <a:cs typeface="+mn-ea"/>
                <a:sym typeface="+mn-lt"/>
              </a:rPr>
              <a:t>Seafood Restaurants</a:t>
            </a:r>
            <a:endParaRPr lang="zh-CN" altLang="en-US" sz="3200" b="1" dirty="0">
              <a:solidFill>
                <a:schemeClr val="bg1"/>
              </a:solidFill>
              <a:latin typeface="+mn-lt"/>
              <a:ea typeface="+mj-ea"/>
              <a:cs typeface="+mn-ea"/>
              <a:sym typeface="+mn-lt"/>
            </a:endParaRPr>
          </a:p>
        </p:txBody>
      </p:sp>
      <p:graphicFrame>
        <p:nvGraphicFramePr>
          <p:cNvPr id="5" name="Chart 4">
            <a:extLst>
              <a:ext uri="{FF2B5EF4-FFF2-40B4-BE49-F238E27FC236}">
                <a16:creationId xmlns:a16="http://schemas.microsoft.com/office/drawing/2014/main" id="{D866F9E7-0366-4A9C-B30E-0345A606AC88}"/>
              </a:ext>
            </a:extLst>
          </p:cNvPr>
          <p:cNvGraphicFramePr>
            <a:graphicFrameLocks/>
          </p:cNvGraphicFramePr>
          <p:nvPr>
            <p:extLst>
              <p:ext uri="{D42A27DB-BD31-4B8C-83A1-F6EECF244321}">
                <p14:modId xmlns:p14="http://schemas.microsoft.com/office/powerpoint/2010/main" val="3606393323"/>
              </p:ext>
            </p:extLst>
          </p:nvPr>
        </p:nvGraphicFramePr>
        <p:xfrm>
          <a:off x="372973" y="1772115"/>
          <a:ext cx="6560458" cy="5077967"/>
        </p:xfrm>
        <a:graphic>
          <a:graphicData uri="http://schemas.openxmlformats.org/drawingml/2006/chart">
            <c:chart xmlns:c="http://schemas.openxmlformats.org/drawingml/2006/chart" xmlns:r="http://schemas.openxmlformats.org/officeDocument/2006/relationships" r:id="rId3"/>
          </a:graphicData>
        </a:graphic>
      </p:graphicFrame>
      <p:sp>
        <p:nvSpPr>
          <p:cNvPr id="4" name="文本框 6">
            <a:extLst>
              <a:ext uri="{FF2B5EF4-FFF2-40B4-BE49-F238E27FC236}">
                <a16:creationId xmlns:a16="http://schemas.microsoft.com/office/drawing/2014/main" id="{D79822C0-3C63-5345-89E3-158A84AE5DE5}"/>
              </a:ext>
            </a:extLst>
          </p:cNvPr>
          <p:cNvSpPr txBox="1"/>
          <p:nvPr/>
        </p:nvSpPr>
        <p:spPr>
          <a:xfrm>
            <a:off x="372973" y="794813"/>
            <a:ext cx="5355651"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Important Feature In Different Categories</a:t>
            </a:r>
          </a:p>
        </p:txBody>
      </p:sp>
      <p:sp>
        <p:nvSpPr>
          <p:cNvPr id="6" name="文本框 5">
            <a:extLst>
              <a:ext uri="{FF2B5EF4-FFF2-40B4-BE49-F238E27FC236}">
                <a16:creationId xmlns:a16="http://schemas.microsoft.com/office/drawing/2014/main" id="{0BE7D97B-6057-B04B-BC05-A4EB9FC905B7}"/>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graphicFrame>
        <p:nvGraphicFramePr>
          <p:cNvPr id="7" name="Chart 6">
            <a:extLst>
              <a:ext uri="{FF2B5EF4-FFF2-40B4-BE49-F238E27FC236}">
                <a16:creationId xmlns:a16="http://schemas.microsoft.com/office/drawing/2014/main" id="{103A5512-5C2C-4759-9D8E-8CE1D658C2A0}"/>
              </a:ext>
            </a:extLst>
          </p:cNvPr>
          <p:cNvGraphicFramePr>
            <a:graphicFrameLocks/>
          </p:cNvGraphicFramePr>
          <p:nvPr>
            <p:extLst>
              <p:ext uri="{D42A27DB-BD31-4B8C-83A1-F6EECF244321}">
                <p14:modId xmlns:p14="http://schemas.microsoft.com/office/powerpoint/2010/main" val="1904805695"/>
              </p:ext>
            </p:extLst>
          </p:nvPr>
        </p:nvGraphicFramePr>
        <p:xfrm>
          <a:off x="7610140" y="1672109"/>
          <a:ext cx="5256584" cy="3456384"/>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DC4041FD-9A9C-4D86-9E7F-B138B58FE9BE}"/>
              </a:ext>
            </a:extLst>
          </p:cNvPr>
          <p:cNvSpPr/>
          <p:nvPr/>
        </p:nvSpPr>
        <p:spPr>
          <a:xfrm>
            <a:off x="7801235" y="5017017"/>
            <a:ext cx="5008562" cy="1754326"/>
          </a:xfrm>
          <a:prstGeom prst="rect">
            <a:avLst/>
          </a:prstGeom>
        </p:spPr>
        <p:txBody>
          <a:bodyPr wrap="square">
            <a:spAutoFit/>
          </a:bodyPr>
          <a:lstStyle/>
          <a:p>
            <a:r>
              <a:rPr lang="en-US" dirty="0">
                <a:solidFill>
                  <a:schemeClr val="bg1"/>
                </a:solidFill>
              </a:rPr>
              <a:t>Insights: </a:t>
            </a:r>
          </a:p>
          <a:p>
            <a:pPr marL="342900" indent="-342900">
              <a:buFont typeface="Arial" panose="020B0604020202020204" pitchFamily="34" charset="0"/>
              <a:buChar char="•"/>
            </a:pPr>
            <a:r>
              <a:rPr lang="en-US" dirty="0">
                <a:solidFill>
                  <a:schemeClr val="bg1"/>
                </a:solidFill>
              </a:rPr>
              <a:t>Apart from popular </a:t>
            </a:r>
            <a:r>
              <a:rPr lang="en-US" altLang="zh-CN" dirty="0">
                <a:solidFill>
                  <a:schemeClr val="bg1"/>
                </a:solidFill>
              </a:rPr>
              <a:t>seafood</a:t>
            </a:r>
            <a:r>
              <a:rPr lang="en-US" dirty="0">
                <a:solidFill>
                  <a:schemeClr val="bg1"/>
                </a:solidFill>
              </a:rPr>
              <a:t>, seafood restaurant could also pay attention to fry food and dim sim. </a:t>
            </a:r>
          </a:p>
          <a:p>
            <a:pPr marL="342900" indent="-342900">
              <a:buFont typeface="Arial" panose="020B0604020202020204" pitchFamily="34" charset="0"/>
              <a:buChar char="•"/>
            </a:pPr>
            <a:r>
              <a:rPr lang="en-US" dirty="0">
                <a:solidFill>
                  <a:schemeClr val="bg1"/>
                </a:solidFill>
              </a:rPr>
              <a:t>Provide tasting menu and complimentary dish would help increase customer satisfaction.</a:t>
            </a:r>
          </a:p>
        </p:txBody>
      </p:sp>
      <p:pic>
        <p:nvPicPr>
          <p:cNvPr id="3074" name="Picture 2">
            <a:extLst>
              <a:ext uri="{FF2B5EF4-FFF2-40B4-BE49-F238E27FC236}">
                <a16:creationId xmlns:a16="http://schemas.microsoft.com/office/drawing/2014/main" id="{C84B2DB8-A6D1-4746-A936-771F7E8A9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003" y="551757"/>
            <a:ext cx="4247956" cy="637263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101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par>
                          <p:cTn id="8" fill="hold">
                            <p:stCondLst>
                              <p:cond delay="500"/>
                            </p:stCondLst>
                            <p:childTnLst>
                              <p:par>
                                <p:cTn id="9" presetID="1" presetClass="exit" presetSubtype="0" fill="hold" nodeType="afterEffect">
                                  <p:stCondLst>
                                    <p:cond delay="2000"/>
                                  </p:stCondLst>
                                  <p:childTnLst>
                                    <p:set>
                                      <p:cBhvr>
                                        <p:cTn id="10" dur="1" fill="hold">
                                          <p:stCondLst>
                                            <p:cond delay="0"/>
                                          </p:stCondLst>
                                        </p:cTn>
                                        <p:tgtEl>
                                          <p:spTgt spid="30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a:extLst>
              <a:ext uri="{FF2B5EF4-FFF2-40B4-BE49-F238E27FC236}">
                <a16:creationId xmlns:a16="http://schemas.microsoft.com/office/drawing/2014/main" id="{91F4A407-FD51-42AE-8870-34BE89C4FE3B}"/>
              </a:ext>
            </a:extLst>
          </p:cNvPr>
          <p:cNvSpPr txBox="1"/>
          <p:nvPr/>
        </p:nvSpPr>
        <p:spPr>
          <a:xfrm>
            <a:off x="5728624" y="733260"/>
            <a:ext cx="931931" cy="589814"/>
          </a:xfrm>
          <a:prstGeom prst="rect">
            <a:avLst/>
          </a:prstGeom>
          <a:noFill/>
        </p:spPr>
        <p:txBody>
          <a:bodyPr wrap="none" lIns="96429" tIns="48215" rIns="96429" bIns="48215" rtlCol="0">
            <a:spAutoFit/>
          </a:bodyPr>
          <a:lstStyle/>
          <a:p>
            <a:pPr defTabSz="964436"/>
            <a:r>
              <a:rPr lang="en-US" altLang="zh-CN" sz="3200" b="1" dirty="0">
                <a:solidFill>
                  <a:schemeClr val="bg1"/>
                </a:solidFill>
                <a:latin typeface="+mn-lt"/>
                <a:ea typeface="+mj-ea"/>
                <a:cs typeface="+mn-ea"/>
                <a:sym typeface="+mn-lt"/>
              </a:rPr>
              <a:t>Bars</a:t>
            </a:r>
            <a:endParaRPr lang="zh-CN" altLang="en-US" sz="3200" b="1" dirty="0">
              <a:solidFill>
                <a:schemeClr val="bg1"/>
              </a:solidFill>
              <a:latin typeface="+mn-lt"/>
              <a:ea typeface="+mj-ea"/>
              <a:cs typeface="+mn-ea"/>
              <a:sym typeface="+mn-lt"/>
            </a:endParaRPr>
          </a:p>
        </p:txBody>
      </p:sp>
      <p:graphicFrame>
        <p:nvGraphicFramePr>
          <p:cNvPr id="4" name="Chart 3">
            <a:extLst>
              <a:ext uri="{FF2B5EF4-FFF2-40B4-BE49-F238E27FC236}">
                <a16:creationId xmlns:a16="http://schemas.microsoft.com/office/drawing/2014/main" id="{14519BB9-0772-4A8B-976F-C17B8C587297}"/>
              </a:ext>
            </a:extLst>
          </p:cNvPr>
          <p:cNvGraphicFramePr>
            <a:graphicFrameLocks/>
          </p:cNvGraphicFramePr>
          <p:nvPr>
            <p:extLst>
              <p:ext uri="{D42A27DB-BD31-4B8C-83A1-F6EECF244321}">
                <p14:modId xmlns:p14="http://schemas.microsoft.com/office/powerpoint/2010/main" val="2914439257"/>
              </p:ext>
            </p:extLst>
          </p:nvPr>
        </p:nvGraphicFramePr>
        <p:xfrm>
          <a:off x="164679" y="1672109"/>
          <a:ext cx="7128792" cy="5400600"/>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6">
            <a:extLst>
              <a:ext uri="{FF2B5EF4-FFF2-40B4-BE49-F238E27FC236}">
                <a16:creationId xmlns:a16="http://schemas.microsoft.com/office/drawing/2014/main" id="{9FBEBAEF-DA2B-E446-9B85-7135B31984AF}"/>
              </a:ext>
            </a:extLst>
          </p:cNvPr>
          <p:cNvSpPr txBox="1"/>
          <p:nvPr/>
        </p:nvSpPr>
        <p:spPr>
          <a:xfrm>
            <a:off x="372973" y="794813"/>
            <a:ext cx="5437405"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Important Feature In Different Categories:</a:t>
            </a:r>
          </a:p>
        </p:txBody>
      </p:sp>
      <p:sp>
        <p:nvSpPr>
          <p:cNvPr id="6" name="文本框 5">
            <a:extLst>
              <a:ext uri="{FF2B5EF4-FFF2-40B4-BE49-F238E27FC236}">
                <a16:creationId xmlns:a16="http://schemas.microsoft.com/office/drawing/2014/main" id="{2C498EBC-981B-504F-8139-940954FAF2FE}"/>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graphicFrame>
        <p:nvGraphicFramePr>
          <p:cNvPr id="7" name="Chart 6">
            <a:extLst>
              <a:ext uri="{FF2B5EF4-FFF2-40B4-BE49-F238E27FC236}">
                <a16:creationId xmlns:a16="http://schemas.microsoft.com/office/drawing/2014/main" id="{8213F183-46C7-41C7-BC67-C9BB9C9272D3}"/>
              </a:ext>
            </a:extLst>
          </p:cNvPr>
          <p:cNvGraphicFramePr>
            <a:graphicFrameLocks/>
          </p:cNvGraphicFramePr>
          <p:nvPr>
            <p:extLst>
              <p:ext uri="{D42A27DB-BD31-4B8C-83A1-F6EECF244321}">
                <p14:modId xmlns:p14="http://schemas.microsoft.com/office/powerpoint/2010/main" val="2268089908"/>
              </p:ext>
            </p:extLst>
          </p:nvPr>
        </p:nvGraphicFramePr>
        <p:xfrm>
          <a:off x="7530158" y="1528093"/>
          <a:ext cx="5328592" cy="3456384"/>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64CD8A24-B48E-4E9D-90B8-C4A2DB8C3AD4}"/>
              </a:ext>
            </a:extLst>
          </p:cNvPr>
          <p:cNvSpPr/>
          <p:nvPr/>
        </p:nvSpPr>
        <p:spPr>
          <a:xfrm>
            <a:off x="7725519" y="5200501"/>
            <a:ext cx="4751818" cy="1754326"/>
          </a:xfrm>
          <a:prstGeom prst="rect">
            <a:avLst/>
          </a:prstGeom>
        </p:spPr>
        <p:txBody>
          <a:bodyPr wrap="square">
            <a:spAutoFit/>
          </a:bodyPr>
          <a:lstStyle/>
          <a:p>
            <a:r>
              <a:rPr lang="en-US" dirty="0">
                <a:solidFill>
                  <a:schemeClr val="bg1"/>
                </a:solidFill>
              </a:rPr>
              <a:t>Insights: </a:t>
            </a:r>
          </a:p>
          <a:p>
            <a:pPr marL="342900" indent="-342900">
              <a:buFont typeface="Arial" panose="020B0604020202020204" pitchFamily="34" charset="0"/>
              <a:buChar char="•"/>
            </a:pPr>
            <a:r>
              <a:rPr lang="en-US" dirty="0">
                <a:solidFill>
                  <a:schemeClr val="bg1"/>
                </a:solidFill>
              </a:rPr>
              <a:t>For food, Bars could pay attention to desserts and leisure food.  </a:t>
            </a:r>
          </a:p>
          <a:p>
            <a:pPr marL="342900" indent="-342900">
              <a:buFont typeface="Arial" panose="020B0604020202020204" pitchFamily="34" charset="0"/>
              <a:buChar char="•"/>
            </a:pPr>
            <a:r>
              <a:rPr lang="en-US" dirty="0">
                <a:solidFill>
                  <a:schemeClr val="bg1"/>
                </a:solidFill>
              </a:rPr>
              <a:t>For services, pay attention to recreation activities and music played in the bar, with hip hop recommended. </a:t>
            </a:r>
          </a:p>
        </p:txBody>
      </p:sp>
      <p:pic>
        <p:nvPicPr>
          <p:cNvPr id="4098" name="Picture 2">
            <a:extLst>
              <a:ext uri="{FF2B5EF4-FFF2-40B4-BE49-F238E27FC236}">
                <a16:creationId xmlns:a16="http://schemas.microsoft.com/office/drawing/2014/main" id="{45D71EA8-33C7-4F9F-AA5D-A07B420764E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093"/>
          <a:stretch/>
        </p:blipFill>
        <p:spPr bwMode="auto">
          <a:xfrm>
            <a:off x="7735979" y="1087310"/>
            <a:ext cx="4427276" cy="5867517"/>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579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strVal val="#ppt_w*0.70"/>
                                          </p:val>
                                        </p:tav>
                                        <p:tav tm="100000">
                                          <p:val>
                                            <p:strVal val="#ppt_w"/>
                                          </p:val>
                                        </p:tav>
                                      </p:tavLst>
                                    </p:anim>
                                    <p:anim calcmode="lin" valueType="num">
                                      <p:cBhvr>
                                        <p:cTn id="8" dur="500" fill="hold"/>
                                        <p:tgtEl>
                                          <p:spTgt spid="4098"/>
                                        </p:tgtEl>
                                        <p:attrNameLst>
                                          <p:attrName>ppt_h</p:attrName>
                                        </p:attrNameLst>
                                      </p:cBhvr>
                                      <p:tavLst>
                                        <p:tav tm="0">
                                          <p:val>
                                            <p:strVal val="#ppt_h"/>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6">
            <a:extLst>
              <a:ext uri="{FF2B5EF4-FFF2-40B4-BE49-F238E27FC236}">
                <a16:creationId xmlns:a16="http://schemas.microsoft.com/office/drawing/2014/main" id="{7101D40C-BC27-E548-9E49-6AAFE60F0AFE}"/>
              </a:ext>
            </a:extLst>
          </p:cNvPr>
          <p:cNvSpPr txBox="1"/>
          <p:nvPr/>
        </p:nvSpPr>
        <p:spPr>
          <a:xfrm>
            <a:off x="372973" y="794813"/>
            <a:ext cx="5355651"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Important Feature In Different Categories</a:t>
            </a:r>
          </a:p>
        </p:txBody>
      </p:sp>
      <p:sp>
        <p:nvSpPr>
          <p:cNvPr id="16" name="文本框 15">
            <a:extLst>
              <a:ext uri="{FF2B5EF4-FFF2-40B4-BE49-F238E27FC236}">
                <a16:creationId xmlns:a16="http://schemas.microsoft.com/office/drawing/2014/main" id="{68623E34-DEB2-384D-A2D6-455EC79415BC}"/>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graphicFrame>
        <p:nvGraphicFramePr>
          <p:cNvPr id="4" name="图表 3">
            <a:extLst>
              <a:ext uri="{FF2B5EF4-FFF2-40B4-BE49-F238E27FC236}">
                <a16:creationId xmlns:a16="http://schemas.microsoft.com/office/drawing/2014/main" id="{FD1B1732-1AA9-804A-A883-78743B4A228C}"/>
              </a:ext>
            </a:extLst>
          </p:cNvPr>
          <p:cNvGraphicFramePr>
            <a:graphicFrameLocks/>
          </p:cNvGraphicFramePr>
          <p:nvPr>
            <p:extLst>
              <p:ext uri="{D42A27DB-BD31-4B8C-83A1-F6EECF244321}">
                <p14:modId xmlns:p14="http://schemas.microsoft.com/office/powerpoint/2010/main" val="3449803532"/>
              </p:ext>
            </p:extLst>
          </p:nvPr>
        </p:nvGraphicFramePr>
        <p:xfrm>
          <a:off x="0" y="2092146"/>
          <a:ext cx="7149455" cy="4620523"/>
        </p:xfrm>
        <a:graphic>
          <a:graphicData uri="http://schemas.openxmlformats.org/drawingml/2006/chart">
            <c:chart xmlns:c="http://schemas.openxmlformats.org/drawingml/2006/chart" xmlns:r="http://schemas.openxmlformats.org/officeDocument/2006/relationships" r:id="rId3"/>
          </a:graphicData>
        </a:graphic>
      </p:graphicFrame>
      <p:sp>
        <p:nvSpPr>
          <p:cNvPr id="2" name="矩形 1">
            <a:extLst>
              <a:ext uri="{FF2B5EF4-FFF2-40B4-BE49-F238E27FC236}">
                <a16:creationId xmlns:a16="http://schemas.microsoft.com/office/drawing/2014/main" id="{9603BF2D-F7A6-D846-8CEF-B577EB32BB95}"/>
              </a:ext>
            </a:extLst>
          </p:cNvPr>
          <p:cNvSpPr/>
          <p:nvPr/>
        </p:nvSpPr>
        <p:spPr>
          <a:xfrm>
            <a:off x="5168097" y="1442580"/>
            <a:ext cx="3775136" cy="584775"/>
          </a:xfrm>
          <a:prstGeom prst="rect">
            <a:avLst/>
          </a:prstGeom>
        </p:spPr>
        <p:txBody>
          <a:bodyPr wrap="none">
            <a:spAutoFit/>
          </a:bodyPr>
          <a:lstStyle/>
          <a:p>
            <a:pPr defTabSz="964436"/>
            <a:r>
              <a:rPr lang="en-US" altLang="zh-CN" sz="3200" b="1" dirty="0">
                <a:solidFill>
                  <a:schemeClr val="bg1"/>
                </a:solidFill>
                <a:latin typeface="+mn-lt"/>
                <a:ea typeface="+mj-ea"/>
                <a:cs typeface="+mn-ea"/>
              </a:rPr>
              <a:t>Japanese Restaurant </a:t>
            </a:r>
            <a:endParaRPr lang="zh-CN" altLang="en-US" sz="3200" b="1" dirty="0">
              <a:solidFill>
                <a:schemeClr val="bg1"/>
              </a:solidFill>
              <a:latin typeface="+mn-lt"/>
              <a:ea typeface="+mj-ea"/>
              <a:cs typeface="+mn-ea"/>
            </a:endParaRPr>
          </a:p>
        </p:txBody>
      </p:sp>
      <p:graphicFrame>
        <p:nvGraphicFramePr>
          <p:cNvPr id="8" name="图表 3">
            <a:extLst>
              <a:ext uri="{FF2B5EF4-FFF2-40B4-BE49-F238E27FC236}">
                <a16:creationId xmlns:a16="http://schemas.microsoft.com/office/drawing/2014/main" id="{BFF7D132-826A-4FB7-A8CF-A4E6155B8528}"/>
              </a:ext>
            </a:extLst>
          </p:cNvPr>
          <p:cNvGraphicFramePr>
            <a:graphicFrameLocks/>
          </p:cNvGraphicFramePr>
          <p:nvPr>
            <p:extLst>
              <p:ext uri="{D42A27DB-BD31-4B8C-83A1-F6EECF244321}">
                <p14:modId xmlns:p14="http://schemas.microsoft.com/office/powerpoint/2010/main" val="2806882904"/>
              </p:ext>
            </p:extLst>
          </p:nvPr>
        </p:nvGraphicFramePr>
        <p:xfrm>
          <a:off x="7221463" y="2027122"/>
          <a:ext cx="5472608" cy="3348372"/>
        </p:xfrm>
        <a:graphic>
          <a:graphicData uri="http://schemas.openxmlformats.org/drawingml/2006/chart">
            <c:chart xmlns:c="http://schemas.openxmlformats.org/drawingml/2006/chart" xmlns:r="http://schemas.openxmlformats.org/officeDocument/2006/relationships" r:id="rId4"/>
          </a:graphicData>
        </a:graphic>
      </p:graphicFrame>
      <p:pic>
        <p:nvPicPr>
          <p:cNvPr id="9" name="图片 1">
            <a:extLst>
              <a:ext uri="{FF2B5EF4-FFF2-40B4-BE49-F238E27FC236}">
                <a16:creationId xmlns:a16="http://schemas.microsoft.com/office/drawing/2014/main" id="{0C03DC04-8E7E-445B-B534-B77604DA405D}"/>
              </a:ext>
            </a:extLst>
          </p:cNvPr>
          <p:cNvPicPr>
            <a:picLocks noChangeAspect="1"/>
          </p:cNvPicPr>
          <p:nvPr/>
        </p:nvPicPr>
        <p:blipFill>
          <a:blip r:embed="rId5"/>
          <a:stretch>
            <a:fillRect/>
          </a:stretch>
        </p:blipFill>
        <p:spPr>
          <a:xfrm>
            <a:off x="903331" y="2337946"/>
            <a:ext cx="5526044" cy="3669639"/>
          </a:xfrm>
          <a:prstGeom prst="rect">
            <a:avLst/>
          </a:prstGeom>
          <a:effectLst>
            <a:softEdge rad="31750"/>
          </a:effectLst>
        </p:spPr>
      </p:pic>
      <p:sp>
        <p:nvSpPr>
          <p:cNvPr id="10" name="Rectangle 9">
            <a:extLst>
              <a:ext uri="{FF2B5EF4-FFF2-40B4-BE49-F238E27FC236}">
                <a16:creationId xmlns:a16="http://schemas.microsoft.com/office/drawing/2014/main" id="{2E866610-2E77-4150-BCD4-724F2DE0C378}"/>
              </a:ext>
            </a:extLst>
          </p:cNvPr>
          <p:cNvSpPr/>
          <p:nvPr/>
        </p:nvSpPr>
        <p:spPr>
          <a:xfrm>
            <a:off x="7221463" y="5267092"/>
            <a:ext cx="5157858" cy="1200329"/>
          </a:xfrm>
          <a:prstGeom prst="rect">
            <a:avLst/>
          </a:prstGeom>
        </p:spPr>
        <p:txBody>
          <a:bodyPr wrap="square">
            <a:spAutoFit/>
          </a:bodyPr>
          <a:lstStyle/>
          <a:p>
            <a:r>
              <a:rPr lang="en-US" dirty="0">
                <a:solidFill>
                  <a:schemeClr val="bg1"/>
                </a:solidFill>
              </a:rPr>
              <a:t>Insights: </a:t>
            </a:r>
          </a:p>
          <a:p>
            <a:pPr marL="342900" indent="-342900">
              <a:buFont typeface="Arial" panose="020B0604020202020204" pitchFamily="34" charset="0"/>
              <a:buChar char="•"/>
            </a:pPr>
            <a:r>
              <a:rPr lang="en-US" dirty="0">
                <a:solidFill>
                  <a:schemeClr val="bg1"/>
                </a:solidFill>
              </a:rPr>
              <a:t>For food, sushi and ramen are recommended.  </a:t>
            </a:r>
          </a:p>
          <a:p>
            <a:pPr marL="342900" indent="-342900">
              <a:buFont typeface="Arial" panose="020B0604020202020204" pitchFamily="34" charset="0"/>
              <a:buChar char="•"/>
            </a:pPr>
            <a:r>
              <a:rPr lang="en-US" dirty="0">
                <a:solidFill>
                  <a:schemeClr val="bg1"/>
                </a:solidFill>
              </a:rPr>
              <a:t>For services, pay attention to atmosphere and staff. </a:t>
            </a:r>
          </a:p>
        </p:txBody>
      </p:sp>
    </p:spTree>
    <p:extLst>
      <p:ext uri="{BB962C8B-B14F-4D97-AF65-F5344CB8AC3E}">
        <p14:creationId xmlns:p14="http://schemas.microsoft.com/office/powerpoint/2010/main" val="2616575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a:extLst>
              <a:ext uri="{FF2B5EF4-FFF2-40B4-BE49-F238E27FC236}">
                <a16:creationId xmlns:a16="http://schemas.microsoft.com/office/drawing/2014/main" id="{DBAAECEC-4015-4363-807A-2F6F25FEC8FB}"/>
              </a:ext>
            </a:extLst>
          </p:cNvPr>
          <p:cNvSpPr txBox="1"/>
          <p:nvPr/>
        </p:nvSpPr>
        <p:spPr>
          <a:xfrm>
            <a:off x="3474807" y="3399534"/>
            <a:ext cx="5909136" cy="528263"/>
          </a:xfrm>
          <a:prstGeom prst="rect">
            <a:avLst/>
          </a:prstGeom>
          <a:noFill/>
        </p:spPr>
        <p:txBody>
          <a:bodyPr wrap="none" lIns="96434" tIns="48217" rIns="96434" bIns="48217" rtlCol="0">
            <a:spAutoFit/>
          </a:bodyPr>
          <a:lstStyle/>
          <a:p>
            <a:pPr lvl="0" defTabSz="964565"/>
            <a:r>
              <a:rPr lang="en-US" altLang="zh-CN" sz="2800" dirty="0">
                <a:solidFill>
                  <a:srgbClr val="FF0000"/>
                </a:solidFill>
                <a:ea typeface="微软雅黑" panose="020B0503020204020204" pitchFamily="34" charset="-122"/>
                <a:cs typeface="+mn-ea"/>
              </a:rPr>
              <a:t>User Sentiment Analysis and Prediction</a:t>
            </a:r>
          </a:p>
        </p:txBody>
      </p:sp>
      <p:sp>
        <p:nvSpPr>
          <p:cNvPr id="11" name="文本框 4">
            <a:extLst>
              <a:ext uri="{FF2B5EF4-FFF2-40B4-BE49-F238E27FC236}">
                <a16:creationId xmlns:a16="http://schemas.microsoft.com/office/drawing/2014/main" id="{11EC99AE-A607-45A5-8874-8876766BADD0}"/>
              </a:ext>
            </a:extLst>
          </p:cNvPr>
          <p:cNvSpPr txBox="1"/>
          <p:nvPr/>
        </p:nvSpPr>
        <p:spPr>
          <a:xfrm>
            <a:off x="4197127" y="2752229"/>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sp>
        <p:nvSpPr>
          <p:cNvPr id="2" name="TextBox 1">
            <a:extLst>
              <a:ext uri="{FF2B5EF4-FFF2-40B4-BE49-F238E27FC236}">
                <a16:creationId xmlns:a16="http://schemas.microsoft.com/office/drawing/2014/main" id="{4A1F4A13-2EA0-4A14-8A70-8BB998C33509}"/>
              </a:ext>
            </a:extLst>
          </p:cNvPr>
          <p:cNvSpPr txBox="1"/>
          <p:nvPr/>
        </p:nvSpPr>
        <p:spPr>
          <a:xfrm>
            <a:off x="7849651" y="1729150"/>
            <a:ext cx="1296144" cy="1862048"/>
          </a:xfrm>
          <a:prstGeom prst="rect">
            <a:avLst/>
          </a:prstGeom>
          <a:noFill/>
        </p:spPr>
        <p:txBody>
          <a:bodyPr wrap="square" rtlCol="0">
            <a:spAutoFit/>
          </a:bodyPr>
          <a:lstStyle/>
          <a:p>
            <a:r>
              <a:rPr lang="en-US" altLang="zh-CN" sz="11500" dirty="0">
                <a:solidFill>
                  <a:schemeClr val="bg1"/>
                </a:solidFill>
                <a:latin typeface="Microsoft YaHei" panose="020B0503020204020204" pitchFamily="34" charset="-122"/>
                <a:ea typeface="Microsoft YaHei" panose="020B0503020204020204" pitchFamily="34" charset="-122"/>
              </a:rPr>
              <a:t>2</a:t>
            </a:r>
            <a:endParaRPr lang="en-US" sz="11500" dirty="0">
              <a:solidFill>
                <a:schemeClr val="bg1"/>
              </a:solidFill>
              <a:latin typeface="Microsoft YaHei" panose="020B0503020204020204" pitchFamily="34" charset="-122"/>
              <a:ea typeface="Microsoft YaHei" panose="020B0503020204020204" pitchFamily="34" charset="-122"/>
            </a:endParaRPr>
          </a:p>
        </p:txBody>
      </p:sp>
      <p:sp>
        <p:nvSpPr>
          <p:cNvPr id="15" name="任意多边形 6">
            <a:extLst>
              <a:ext uri="{FF2B5EF4-FFF2-40B4-BE49-F238E27FC236}">
                <a16:creationId xmlns:a16="http://schemas.microsoft.com/office/drawing/2014/main" id="{2DF2F717-6D65-4C06-B7E0-3FBE82D1E4A8}"/>
              </a:ext>
            </a:extLst>
          </p:cNvPr>
          <p:cNvSpPr/>
          <p:nvPr/>
        </p:nvSpPr>
        <p:spPr>
          <a:xfrm>
            <a:off x="4197127" y="2392189"/>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bg1"/>
              </a:solidFill>
            </a:endParaRPr>
          </a:p>
        </p:txBody>
      </p:sp>
      <p:sp>
        <p:nvSpPr>
          <p:cNvPr id="16" name="任意多边形 8">
            <a:extLst>
              <a:ext uri="{FF2B5EF4-FFF2-40B4-BE49-F238E27FC236}">
                <a16:creationId xmlns:a16="http://schemas.microsoft.com/office/drawing/2014/main" id="{CCB900EF-706B-4B0F-BC0E-13009FF6184F}"/>
              </a:ext>
            </a:extLst>
          </p:cNvPr>
          <p:cNvSpPr/>
          <p:nvPr/>
        </p:nvSpPr>
        <p:spPr>
          <a:xfrm>
            <a:off x="4224397" y="4264397"/>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rgbClr val="065B1C"/>
              </a:solidFill>
            </a:endParaRPr>
          </a:p>
        </p:txBody>
      </p:sp>
    </p:spTree>
    <p:extLst>
      <p:ext uri="{BB962C8B-B14F-4D97-AF65-F5344CB8AC3E}">
        <p14:creationId xmlns:p14="http://schemas.microsoft.com/office/powerpoint/2010/main" val="3524782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50" fill="hold"/>
                                        <p:tgtEl>
                                          <p:spTgt spid="15"/>
                                        </p:tgtEl>
                                        <p:attrNameLst>
                                          <p:attrName>ppt_x</p:attrName>
                                        </p:attrNameLst>
                                      </p:cBhvr>
                                      <p:tavLst>
                                        <p:tav tm="0">
                                          <p:val>
                                            <p:strVal val="0-#ppt_w/2"/>
                                          </p:val>
                                        </p:tav>
                                        <p:tav tm="100000">
                                          <p:val>
                                            <p:strVal val="#ppt_x"/>
                                          </p:val>
                                        </p:tav>
                                      </p:tavLst>
                                    </p:anim>
                                    <p:anim calcmode="lin" valueType="num">
                                      <p:cBhvr additive="base">
                                        <p:cTn id="8" dur="25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250" fill="hold"/>
                                        <p:tgtEl>
                                          <p:spTgt spid="16"/>
                                        </p:tgtEl>
                                        <p:attrNameLst>
                                          <p:attrName>ppt_x</p:attrName>
                                        </p:attrNameLst>
                                      </p:cBhvr>
                                      <p:tavLst>
                                        <p:tav tm="0">
                                          <p:val>
                                            <p:strVal val="1+#ppt_w/2"/>
                                          </p:val>
                                        </p:tav>
                                        <p:tav tm="100000">
                                          <p:val>
                                            <p:strVal val="#ppt_x"/>
                                          </p:val>
                                        </p:tav>
                                      </p:tavLst>
                                    </p:anim>
                                    <p:anim calcmode="lin" valueType="num">
                                      <p:cBhvr additive="base">
                                        <p:cTn id="12"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2056EBE-7B73-FE49-9614-695880E9162B}"/>
              </a:ext>
            </a:extLst>
          </p:cNvPr>
          <p:cNvGrpSpPr/>
          <p:nvPr/>
        </p:nvGrpSpPr>
        <p:grpSpPr>
          <a:xfrm>
            <a:off x="601180" y="1613786"/>
            <a:ext cx="8867296" cy="4937991"/>
            <a:chOff x="387413" y="1470143"/>
            <a:chExt cx="9494930" cy="4409788"/>
          </a:xfrm>
        </p:grpSpPr>
        <p:pic>
          <p:nvPicPr>
            <p:cNvPr id="4" name="图片 3" descr="图片包含 游戏机, 画, 标志&#10;&#10;描述已自动生成">
              <a:extLst>
                <a:ext uri="{FF2B5EF4-FFF2-40B4-BE49-F238E27FC236}">
                  <a16:creationId xmlns:a16="http://schemas.microsoft.com/office/drawing/2014/main" id="{797412B2-D9A1-473E-ABC3-7B8D67C7A94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739" b="89817" l="3972" r="89850">
                          <a14:foregroundMark x1="3972" y1="9572" x2="4060" y2="27699"/>
                          <a14:foregroundMark x1="8120" y1="8554" x2="8473" y2="29532"/>
                          <a14:foregroundMark x1="7149" y1="7739" x2="8473" y2="8350"/>
                          <a14:foregroundMark x1="11386" y1="8350" x2="11915" y2="28921"/>
                          <a14:foregroundMark x1="18270" y1="8350" x2="18711" y2="28921"/>
                          <a14:foregroundMark x1="22330" y1="8961" x2="22154" y2="28921"/>
                          <a14:foregroundMark x1="13857" y1="20774" x2="13857" y2="20774"/>
                          <a14:foregroundMark x1="14916" y1="20774" x2="14916" y2="20774"/>
                          <a14:foregroundMark x1="15622" y1="21385" x2="15622" y2="21385"/>
                          <a14:foregroundMark x1="26743" y1="19552" x2="26743" y2="19552"/>
                          <a14:foregroundMark x1="45102" y1="36456" x2="45102" y2="36456"/>
                          <a14:foregroundMark x1="41306" y1="71690" x2="41306" y2="71690"/>
                          <a14:foregroundMark x1="27184" y1="77800" x2="27184" y2="77800"/>
                          <a14:foregroundMark x1="60282" y1="78411" x2="60282" y2="78411"/>
                          <a14:foregroundMark x1="70874" y1="72709" x2="70874" y2="72709"/>
                          <a14:foregroundMark x1="75375" y1="70061" x2="75375" y2="70061"/>
                          <a14:foregroundMark x1="81024" y1="71487" x2="81024" y2="71487"/>
                          <a14:foregroundMark x1="9003" y1="67821" x2="9267" y2="87576"/>
                          <a14:foregroundMark x1="13151" y1="68432" x2="13151" y2="87373"/>
                          <a14:foregroundMark x1="18358" y1="67413" x2="18270" y2="87984"/>
                        </a14:backgroundRemoval>
                      </a14:imgEffect>
                    </a14:imgLayer>
                  </a14:imgProps>
                </a:ext>
                <a:ext uri="{28A0092B-C50C-407E-A947-70E740481C1C}">
                  <a14:useLocalDpi xmlns:a14="http://schemas.microsoft.com/office/drawing/2010/main" val="0"/>
                </a:ext>
              </a:extLst>
            </a:blip>
            <a:stretch>
              <a:fillRect/>
            </a:stretch>
          </p:blipFill>
          <p:spPr>
            <a:xfrm>
              <a:off x="620019" y="1888133"/>
              <a:ext cx="8972695" cy="3888432"/>
            </a:xfrm>
            <a:prstGeom prst="rect">
              <a:avLst/>
            </a:prstGeom>
          </p:spPr>
        </p:pic>
        <p:cxnSp>
          <p:nvCxnSpPr>
            <p:cNvPr id="6" name="直接连接符 5">
              <a:extLst>
                <a:ext uri="{FF2B5EF4-FFF2-40B4-BE49-F238E27FC236}">
                  <a16:creationId xmlns:a16="http://schemas.microsoft.com/office/drawing/2014/main" id="{C4406AC1-9D31-45E8-9382-8976E7F12C34}"/>
                </a:ext>
              </a:extLst>
            </p:cNvPr>
            <p:cNvCxnSpPr>
              <a:cxnSpLocks/>
              <a:stCxn id="4" idx="1"/>
              <a:endCxn id="4" idx="3"/>
            </p:cNvCxnSpPr>
            <p:nvPr/>
          </p:nvCxnSpPr>
          <p:spPr>
            <a:xfrm>
              <a:off x="620019" y="3832349"/>
              <a:ext cx="8972695"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文本框 8">
              <a:extLst>
                <a:ext uri="{FF2B5EF4-FFF2-40B4-BE49-F238E27FC236}">
                  <a16:creationId xmlns:a16="http://schemas.microsoft.com/office/drawing/2014/main" id="{3E1C4B2C-946E-4826-87B8-7036517D0401}"/>
                </a:ext>
              </a:extLst>
            </p:cNvPr>
            <p:cNvSpPr txBox="1"/>
            <p:nvPr/>
          </p:nvSpPr>
          <p:spPr>
            <a:xfrm>
              <a:off x="387413" y="3181667"/>
              <a:ext cx="2952328" cy="369332"/>
            </a:xfrm>
            <a:prstGeom prst="rect">
              <a:avLst/>
            </a:prstGeom>
            <a:noFill/>
          </p:spPr>
          <p:txBody>
            <a:bodyPr wrap="square" rtlCol="0">
              <a:spAutoFit/>
            </a:bodyPr>
            <a:lstStyle/>
            <a:p>
              <a:pPr algn="ctr"/>
              <a:r>
                <a:rPr lang="en-US" altLang="zh-CN" dirty="0">
                  <a:solidFill>
                    <a:schemeClr val="bg1"/>
                  </a:solidFill>
                </a:rPr>
                <a:t>Labeled Reviews</a:t>
              </a:r>
              <a:endParaRPr lang="zh-CN" altLang="en-US" dirty="0">
                <a:solidFill>
                  <a:schemeClr val="bg1"/>
                </a:solidFill>
              </a:endParaRPr>
            </a:p>
          </p:txBody>
        </p:sp>
        <p:sp>
          <p:nvSpPr>
            <p:cNvPr id="19" name="文本框 18">
              <a:extLst>
                <a:ext uri="{FF2B5EF4-FFF2-40B4-BE49-F238E27FC236}">
                  <a16:creationId xmlns:a16="http://schemas.microsoft.com/office/drawing/2014/main" id="{83FAFFBC-5A48-4BD6-B593-D0B59A546536}"/>
                </a:ext>
              </a:extLst>
            </p:cNvPr>
            <p:cNvSpPr txBox="1"/>
            <p:nvPr/>
          </p:nvSpPr>
          <p:spPr>
            <a:xfrm>
              <a:off x="976310" y="5510599"/>
              <a:ext cx="1800200" cy="369332"/>
            </a:xfrm>
            <a:prstGeom prst="rect">
              <a:avLst/>
            </a:prstGeom>
            <a:noFill/>
          </p:spPr>
          <p:txBody>
            <a:bodyPr wrap="square" rtlCol="0">
              <a:spAutoFit/>
            </a:bodyPr>
            <a:lstStyle/>
            <a:p>
              <a:pPr algn="ctr"/>
              <a:r>
                <a:rPr lang="en-US" altLang="zh-CN" dirty="0">
                  <a:solidFill>
                    <a:schemeClr val="bg1"/>
                  </a:solidFill>
                </a:rPr>
                <a:t>Unlabeled Tips</a:t>
              </a:r>
              <a:endParaRPr lang="zh-CN" altLang="en-US" dirty="0">
                <a:solidFill>
                  <a:schemeClr val="bg1"/>
                </a:solidFill>
              </a:endParaRPr>
            </a:p>
          </p:txBody>
        </p:sp>
        <p:sp>
          <p:nvSpPr>
            <p:cNvPr id="20" name="文本框 19">
              <a:extLst>
                <a:ext uri="{FF2B5EF4-FFF2-40B4-BE49-F238E27FC236}">
                  <a16:creationId xmlns:a16="http://schemas.microsoft.com/office/drawing/2014/main" id="{B5561B2D-0052-486C-A6AD-53D46BF6B8F7}"/>
                </a:ext>
              </a:extLst>
            </p:cNvPr>
            <p:cNvSpPr txBox="1"/>
            <p:nvPr/>
          </p:nvSpPr>
          <p:spPr>
            <a:xfrm>
              <a:off x="7959263" y="3359651"/>
              <a:ext cx="1847652" cy="369332"/>
            </a:xfrm>
            <a:prstGeom prst="rect">
              <a:avLst/>
            </a:prstGeom>
            <a:noFill/>
          </p:spPr>
          <p:txBody>
            <a:bodyPr wrap="square" rtlCol="0">
              <a:spAutoFit/>
            </a:bodyPr>
            <a:lstStyle/>
            <a:p>
              <a:pPr algn="ctr"/>
              <a:r>
                <a:rPr lang="en-US" altLang="zh-CN" dirty="0">
                  <a:solidFill>
                    <a:schemeClr val="bg1"/>
                  </a:solidFill>
                </a:rPr>
                <a:t>Training Phase</a:t>
              </a:r>
              <a:endParaRPr lang="zh-CN" altLang="en-US" dirty="0">
                <a:solidFill>
                  <a:schemeClr val="bg1"/>
                </a:solidFill>
              </a:endParaRPr>
            </a:p>
          </p:txBody>
        </p:sp>
        <p:sp>
          <p:nvSpPr>
            <p:cNvPr id="21" name="文本框 20">
              <a:extLst>
                <a:ext uri="{FF2B5EF4-FFF2-40B4-BE49-F238E27FC236}">
                  <a16:creationId xmlns:a16="http://schemas.microsoft.com/office/drawing/2014/main" id="{9D22A90A-92C4-4C92-AC0A-26B9161AEB8C}"/>
                </a:ext>
              </a:extLst>
            </p:cNvPr>
            <p:cNvSpPr txBox="1"/>
            <p:nvPr/>
          </p:nvSpPr>
          <p:spPr>
            <a:xfrm>
              <a:off x="7959263" y="3895064"/>
              <a:ext cx="1847652" cy="369332"/>
            </a:xfrm>
            <a:prstGeom prst="rect">
              <a:avLst/>
            </a:prstGeom>
            <a:noFill/>
          </p:spPr>
          <p:txBody>
            <a:bodyPr wrap="square" rtlCol="0">
              <a:spAutoFit/>
            </a:bodyPr>
            <a:lstStyle/>
            <a:p>
              <a:pPr algn="ctr"/>
              <a:r>
                <a:rPr lang="en-US" altLang="zh-CN" dirty="0">
                  <a:solidFill>
                    <a:schemeClr val="bg1"/>
                  </a:solidFill>
                </a:rPr>
                <a:t>Test Phase</a:t>
              </a:r>
              <a:endParaRPr lang="zh-CN" altLang="en-US" dirty="0">
                <a:solidFill>
                  <a:schemeClr val="bg1"/>
                </a:solidFill>
              </a:endParaRPr>
            </a:p>
          </p:txBody>
        </p:sp>
        <p:sp>
          <p:nvSpPr>
            <p:cNvPr id="22" name="左大括号 21">
              <a:extLst>
                <a:ext uri="{FF2B5EF4-FFF2-40B4-BE49-F238E27FC236}">
                  <a16:creationId xmlns:a16="http://schemas.microsoft.com/office/drawing/2014/main" id="{9347E4C9-99FE-4905-8821-A9A75DD8FB59}"/>
                </a:ext>
              </a:extLst>
            </p:cNvPr>
            <p:cNvSpPr/>
            <p:nvPr/>
          </p:nvSpPr>
          <p:spPr>
            <a:xfrm>
              <a:off x="5623664" y="1487045"/>
              <a:ext cx="720080" cy="2191915"/>
            </a:xfrm>
            <a:prstGeom prst="leftBrace">
              <a:avLst/>
            </a:prstGeom>
            <a:ln w="28575"/>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033208A-751D-479B-9B75-23FC32AA1E43}"/>
                </a:ext>
              </a:extLst>
            </p:cNvPr>
            <p:cNvSpPr txBox="1"/>
            <p:nvPr/>
          </p:nvSpPr>
          <p:spPr>
            <a:xfrm>
              <a:off x="6343743" y="1470143"/>
              <a:ext cx="3538600" cy="2031325"/>
            </a:xfrm>
            <a:prstGeom prst="rect">
              <a:avLst/>
            </a:prstGeom>
            <a:noFill/>
          </p:spPr>
          <p:txBody>
            <a:bodyPr wrap="square" rtlCol="0">
              <a:spAutoFit/>
            </a:bodyPr>
            <a:lstStyle/>
            <a:p>
              <a:r>
                <a:rPr lang="en-US" altLang="zh-CN" dirty="0">
                  <a:solidFill>
                    <a:srgbClr val="FFFF00"/>
                  </a:solidFill>
                </a:rPr>
                <a:t>Naïve Bayes Classifiers</a:t>
              </a:r>
            </a:p>
            <a:p>
              <a:endParaRPr lang="en-US" altLang="zh-CN" dirty="0">
                <a:solidFill>
                  <a:srgbClr val="FFFF00"/>
                </a:solidFill>
              </a:endParaRPr>
            </a:p>
            <a:p>
              <a:r>
                <a:rPr lang="en-US" altLang="zh-CN" dirty="0">
                  <a:solidFill>
                    <a:srgbClr val="FFFF00"/>
                  </a:solidFill>
                </a:rPr>
                <a:t>Random Forest</a:t>
              </a:r>
            </a:p>
            <a:p>
              <a:endParaRPr lang="en-US" altLang="zh-CN" dirty="0">
                <a:solidFill>
                  <a:srgbClr val="FFFF00"/>
                </a:solidFill>
              </a:endParaRPr>
            </a:p>
            <a:p>
              <a:r>
                <a:rPr lang="en-US" altLang="zh-CN" dirty="0">
                  <a:solidFill>
                    <a:srgbClr val="FFFF00"/>
                  </a:solidFill>
                </a:rPr>
                <a:t>Logistic Regression</a:t>
              </a:r>
            </a:p>
            <a:p>
              <a:endParaRPr lang="en-US" altLang="zh-CN" dirty="0">
                <a:solidFill>
                  <a:srgbClr val="FFFF00"/>
                </a:solidFill>
              </a:endParaRPr>
            </a:p>
            <a:p>
              <a:r>
                <a:rPr lang="en-US" altLang="zh-CN" dirty="0">
                  <a:solidFill>
                    <a:srgbClr val="FFFF00"/>
                  </a:solidFill>
                </a:rPr>
                <a:t>Multi-layer Perceptron Classifier</a:t>
              </a:r>
            </a:p>
          </p:txBody>
        </p:sp>
        <p:sp>
          <p:nvSpPr>
            <p:cNvPr id="17" name="文本框 16">
              <a:extLst>
                <a:ext uri="{FF2B5EF4-FFF2-40B4-BE49-F238E27FC236}">
                  <a16:creationId xmlns:a16="http://schemas.microsoft.com/office/drawing/2014/main" id="{43AF29D7-BE10-4EA9-B4FA-41969A7FAD66}"/>
                </a:ext>
              </a:extLst>
            </p:cNvPr>
            <p:cNvSpPr txBox="1"/>
            <p:nvPr/>
          </p:nvSpPr>
          <p:spPr>
            <a:xfrm>
              <a:off x="1820863" y="2388925"/>
              <a:ext cx="333150" cy="369332"/>
            </a:xfrm>
            <a:prstGeom prst="rect">
              <a:avLst/>
            </a:prstGeom>
            <a:solidFill>
              <a:srgbClr val="231F20"/>
            </a:solidFill>
          </p:spPr>
          <p:txBody>
            <a:bodyPr wrap="square" rtlCol="0">
              <a:spAutoFit/>
            </a:bodyPr>
            <a:lstStyle/>
            <a:p>
              <a:r>
                <a:rPr lang="en-US" altLang="zh-CN" dirty="0">
                  <a:solidFill>
                    <a:schemeClr val="bg1"/>
                  </a:solidFill>
                </a:rPr>
                <a:t>…</a:t>
              </a:r>
              <a:endParaRPr lang="zh-CN" altLang="en-US" dirty="0">
                <a:solidFill>
                  <a:schemeClr val="bg1"/>
                </a:solidFill>
              </a:endParaRPr>
            </a:p>
          </p:txBody>
        </p:sp>
        <p:sp>
          <p:nvSpPr>
            <p:cNvPr id="23" name="文本框 22">
              <a:extLst>
                <a:ext uri="{FF2B5EF4-FFF2-40B4-BE49-F238E27FC236}">
                  <a16:creationId xmlns:a16="http://schemas.microsoft.com/office/drawing/2014/main" id="{66041998-5FD8-4C0A-800E-7EE8513825FD}"/>
                </a:ext>
              </a:extLst>
            </p:cNvPr>
            <p:cNvSpPr txBox="1"/>
            <p:nvPr/>
          </p:nvSpPr>
          <p:spPr>
            <a:xfrm>
              <a:off x="7509495" y="4739887"/>
              <a:ext cx="45719" cy="371566"/>
            </a:xfrm>
            <a:prstGeom prst="rect">
              <a:avLst/>
            </a:prstGeom>
            <a:solidFill>
              <a:srgbClr val="231F20"/>
            </a:solidFill>
          </p:spPr>
          <p:txBody>
            <a:bodyPr wrap="square" rtlCol="0">
              <a:spAutoFit/>
            </a:bodyPr>
            <a:lstStyle/>
            <a:p>
              <a:r>
                <a:rPr lang="en-US" altLang="zh-CN" dirty="0">
                  <a:solidFill>
                    <a:schemeClr val="bg1"/>
                  </a:solidFill>
                </a:rPr>
                <a:t>…</a:t>
              </a:r>
              <a:endParaRPr lang="zh-CN" altLang="en-US" dirty="0">
                <a:solidFill>
                  <a:schemeClr val="bg1"/>
                </a:solidFill>
              </a:endParaRPr>
            </a:p>
          </p:txBody>
        </p:sp>
        <p:sp>
          <p:nvSpPr>
            <p:cNvPr id="25" name="文本框 24">
              <a:extLst>
                <a:ext uri="{FF2B5EF4-FFF2-40B4-BE49-F238E27FC236}">
                  <a16:creationId xmlns:a16="http://schemas.microsoft.com/office/drawing/2014/main" id="{110CAA6F-8FF8-41F3-9BD7-FEDEFE791283}"/>
                </a:ext>
              </a:extLst>
            </p:cNvPr>
            <p:cNvSpPr txBox="1"/>
            <p:nvPr/>
          </p:nvSpPr>
          <p:spPr>
            <a:xfrm>
              <a:off x="1941719" y="4658750"/>
              <a:ext cx="45719" cy="371566"/>
            </a:xfrm>
            <a:prstGeom prst="rect">
              <a:avLst/>
            </a:prstGeom>
            <a:solidFill>
              <a:srgbClr val="231F20"/>
            </a:solidFill>
          </p:spPr>
          <p:txBody>
            <a:bodyPr wrap="square" rtlCol="0">
              <a:spAutoFit/>
            </a:bodyPr>
            <a:lstStyle/>
            <a:p>
              <a:r>
                <a:rPr lang="en-US" altLang="zh-CN" dirty="0">
                  <a:solidFill>
                    <a:schemeClr val="bg1"/>
                  </a:solidFill>
                </a:rPr>
                <a:t>…</a:t>
              </a:r>
              <a:endParaRPr lang="zh-CN" altLang="en-US" dirty="0">
                <a:solidFill>
                  <a:schemeClr val="bg1"/>
                </a:solidFill>
              </a:endParaRPr>
            </a:p>
          </p:txBody>
        </p:sp>
      </p:grpSp>
      <p:sp>
        <p:nvSpPr>
          <p:cNvPr id="26" name="文本框 25">
            <a:extLst>
              <a:ext uri="{FF2B5EF4-FFF2-40B4-BE49-F238E27FC236}">
                <a16:creationId xmlns:a16="http://schemas.microsoft.com/office/drawing/2014/main" id="{3359E864-3029-B049-BDBC-35240985F3E2}"/>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sp>
        <p:nvSpPr>
          <p:cNvPr id="27" name="文本框 6">
            <a:extLst>
              <a:ext uri="{FF2B5EF4-FFF2-40B4-BE49-F238E27FC236}">
                <a16:creationId xmlns:a16="http://schemas.microsoft.com/office/drawing/2014/main" id="{036A763C-D2AF-42AE-A924-114342CC96A9}"/>
              </a:ext>
            </a:extLst>
          </p:cNvPr>
          <p:cNvSpPr txBox="1"/>
          <p:nvPr/>
        </p:nvSpPr>
        <p:spPr>
          <a:xfrm>
            <a:off x="372973" y="794813"/>
            <a:ext cx="5088848"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User Sentiment Analysis and</a:t>
            </a:r>
            <a:r>
              <a:rPr lang="zh-CN" altLang="en-US" sz="2400" dirty="0">
                <a:solidFill>
                  <a:srgbClr val="FF0000"/>
                </a:solidFill>
                <a:latin typeface="+mn-lt"/>
                <a:ea typeface="微软雅黑" panose="020B0503020204020204" pitchFamily="34" charset="-122"/>
                <a:cs typeface="+mn-ea"/>
              </a:rPr>
              <a:t> </a:t>
            </a:r>
            <a:r>
              <a:rPr lang="en-US" altLang="zh-CN" sz="2400" dirty="0">
                <a:solidFill>
                  <a:srgbClr val="FF0000"/>
                </a:solidFill>
                <a:latin typeface="+mn-lt"/>
                <a:ea typeface="微软雅黑" panose="020B0503020204020204" pitchFamily="34" charset="-122"/>
                <a:cs typeface="+mn-ea"/>
              </a:rPr>
              <a:t>Prediction</a:t>
            </a:r>
          </a:p>
        </p:txBody>
      </p:sp>
      <p:sp>
        <p:nvSpPr>
          <p:cNvPr id="28" name="文本框 27">
            <a:extLst>
              <a:ext uri="{FF2B5EF4-FFF2-40B4-BE49-F238E27FC236}">
                <a16:creationId xmlns:a16="http://schemas.microsoft.com/office/drawing/2014/main" id="{0AAF9650-95EF-45AB-8CBB-E0FE3F065CDC}"/>
              </a:ext>
            </a:extLst>
          </p:cNvPr>
          <p:cNvSpPr txBox="1"/>
          <p:nvPr/>
        </p:nvSpPr>
        <p:spPr>
          <a:xfrm>
            <a:off x="9415222" y="1117197"/>
            <a:ext cx="3350857" cy="1323439"/>
          </a:xfrm>
          <a:prstGeom prst="rect">
            <a:avLst/>
          </a:prstGeom>
          <a:noFill/>
        </p:spPr>
        <p:txBody>
          <a:bodyPr wrap="square" rtlCol="0">
            <a:spAutoFit/>
          </a:bodyPr>
          <a:lstStyle/>
          <a:p>
            <a:r>
              <a:rPr lang="en-US" altLang="zh-CN" sz="2000" dirty="0">
                <a:solidFill>
                  <a:schemeClr val="bg1"/>
                </a:solidFill>
              </a:rPr>
              <a:t>Classification criteria:</a:t>
            </a:r>
          </a:p>
          <a:p>
            <a:r>
              <a:rPr lang="en-US" altLang="zh-CN" sz="2000" dirty="0">
                <a:solidFill>
                  <a:schemeClr val="bg1"/>
                </a:solidFill>
              </a:rPr>
              <a:t>&gt; 3 star  -&gt; positive(1)</a:t>
            </a:r>
          </a:p>
          <a:p>
            <a:r>
              <a:rPr lang="en-US" altLang="zh-CN" sz="2000" dirty="0">
                <a:solidFill>
                  <a:schemeClr val="bg1"/>
                </a:solidFill>
              </a:rPr>
              <a:t>&lt; 3 star  -&gt; negative(0)</a:t>
            </a:r>
            <a:endParaRPr lang="zh-CN" altLang="en-US" sz="2000" dirty="0">
              <a:solidFill>
                <a:schemeClr val="bg1"/>
              </a:solidFill>
            </a:endParaRPr>
          </a:p>
          <a:p>
            <a:r>
              <a:rPr lang="en-US" altLang="zh-CN" sz="2000" dirty="0">
                <a:solidFill>
                  <a:schemeClr val="bg1"/>
                </a:solidFill>
              </a:rPr>
              <a:t>                                                                                                       </a:t>
            </a:r>
            <a:endParaRPr lang="zh-CN" altLang="en-US" dirty="0"/>
          </a:p>
        </p:txBody>
      </p:sp>
      <p:pic>
        <p:nvPicPr>
          <p:cNvPr id="8" name="图片 7" descr="一些文字和图案&#10;&#10;描述已自动生成">
            <a:extLst>
              <a:ext uri="{FF2B5EF4-FFF2-40B4-BE49-F238E27FC236}">
                <a16:creationId xmlns:a16="http://schemas.microsoft.com/office/drawing/2014/main" id="{47990925-FB24-44F0-BDBB-162BB93407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29899" y="2352275"/>
            <a:ext cx="3436180" cy="1883901"/>
          </a:xfrm>
          <a:prstGeom prst="rect">
            <a:avLst/>
          </a:prstGeom>
        </p:spPr>
      </p:pic>
      <p:pic>
        <p:nvPicPr>
          <p:cNvPr id="11" name="图片 10" descr="图片包含 游戏机, 食物&#10;&#10;描述已自动生成">
            <a:extLst>
              <a:ext uri="{FF2B5EF4-FFF2-40B4-BE49-F238E27FC236}">
                <a16:creationId xmlns:a16="http://schemas.microsoft.com/office/drawing/2014/main" id="{5F99F105-3618-40B9-B30D-DB036F9C8B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29502" y="4385011"/>
            <a:ext cx="3440388" cy="188620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0">
        <p14:prism/>
      </p:transition>
    </mc:Choice>
    <mc:Fallback xmlns="">
      <p:transition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EDA21B4-0602-FD4B-9B08-4CD0AC8F099F}"/>
              </a:ext>
            </a:extLst>
          </p:cNvPr>
          <p:cNvGrpSpPr/>
          <p:nvPr/>
        </p:nvGrpSpPr>
        <p:grpSpPr>
          <a:xfrm>
            <a:off x="656851" y="1789784"/>
            <a:ext cx="7284691" cy="5233812"/>
            <a:chOff x="668735" y="1882802"/>
            <a:chExt cx="6727056" cy="4757858"/>
          </a:xfrm>
        </p:grpSpPr>
        <p:sp>
          <p:nvSpPr>
            <p:cNvPr id="4" name="矩形 3">
              <a:extLst>
                <a:ext uri="{FF2B5EF4-FFF2-40B4-BE49-F238E27FC236}">
                  <a16:creationId xmlns:a16="http://schemas.microsoft.com/office/drawing/2014/main" id="{A98DC9A4-8CC0-4823-9332-DAAF0CD9470C}"/>
                </a:ext>
              </a:extLst>
            </p:cNvPr>
            <p:cNvSpPr/>
            <p:nvPr/>
          </p:nvSpPr>
          <p:spPr>
            <a:xfrm>
              <a:off x="668735" y="1882802"/>
              <a:ext cx="6727056" cy="47578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图片包含 游戏机&#10;&#10;描述已自动生成">
              <a:extLst>
                <a:ext uri="{FF2B5EF4-FFF2-40B4-BE49-F238E27FC236}">
                  <a16:creationId xmlns:a16="http://schemas.microsoft.com/office/drawing/2014/main" id="{E929E75E-BAEB-44C9-9450-B57A0FF50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35" y="2022830"/>
              <a:ext cx="6367015" cy="4477802"/>
            </a:xfrm>
            <a:prstGeom prst="rect">
              <a:avLst/>
            </a:prstGeom>
          </p:spPr>
        </p:pic>
      </p:grpSp>
      <p:sp>
        <p:nvSpPr>
          <p:cNvPr id="18" name="文本框 17">
            <a:extLst>
              <a:ext uri="{FF2B5EF4-FFF2-40B4-BE49-F238E27FC236}">
                <a16:creationId xmlns:a16="http://schemas.microsoft.com/office/drawing/2014/main" id="{2838EFDD-059A-4664-A237-56BB70A8AB92}"/>
              </a:ext>
            </a:extLst>
          </p:cNvPr>
          <p:cNvSpPr txBox="1"/>
          <p:nvPr/>
        </p:nvSpPr>
        <p:spPr>
          <a:xfrm>
            <a:off x="8661623" y="1789784"/>
            <a:ext cx="4104456" cy="4247317"/>
          </a:xfrm>
          <a:prstGeom prst="rect">
            <a:avLst/>
          </a:prstGeom>
          <a:noFill/>
        </p:spPr>
        <p:txBody>
          <a:bodyPr wrap="square" rtlCol="0">
            <a:spAutoFit/>
          </a:bodyPr>
          <a:lstStyle/>
          <a:p>
            <a:endParaRPr lang="en-US" altLang="zh-CN" sz="2800" b="1" dirty="0">
              <a:solidFill>
                <a:schemeClr val="accent1"/>
              </a:solidFill>
            </a:endParaRPr>
          </a:p>
          <a:p>
            <a:r>
              <a:rPr lang="en-US" altLang="zh-CN" sz="2800" b="1" dirty="0">
                <a:solidFill>
                  <a:schemeClr val="accent1"/>
                </a:solidFill>
              </a:rPr>
              <a:t>Model evaluation: </a:t>
            </a:r>
          </a:p>
          <a:p>
            <a:endParaRPr lang="en-US" altLang="zh-CN" sz="2800" dirty="0">
              <a:solidFill>
                <a:schemeClr val="bg1"/>
              </a:solidFill>
            </a:endParaRPr>
          </a:p>
          <a:p>
            <a:r>
              <a:rPr lang="en-US" altLang="zh-CN" sz="2400" dirty="0">
                <a:solidFill>
                  <a:schemeClr val="bg1"/>
                </a:solidFill>
              </a:rPr>
              <a:t>Cross validation (k=5)</a:t>
            </a:r>
          </a:p>
          <a:p>
            <a:endParaRPr lang="en-US" altLang="zh-CN" sz="2400" dirty="0">
              <a:solidFill>
                <a:schemeClr val="bg1"/>
              </a:solidFill>
            </a:endParaRPr>
          </a:p>
          <a:p>
            <a:r>
              <a:rPr lang="en-US" altLang="zh-CN" sz="2400" dirty="0">
                <a:solidFill>
                  <a:schemeClr val="bg1"/>
                </a:solidFill>
              </a:rPr>
              <a:t>Confusion Matrix</a:t>
            </a:r>
          </a:p>
          <a:p>
            <a:endParaRPr lang="en-US" altLang="zh-CN" sz="2400" dirty="0">
              <a:solidFill>
                <a:schemeClr val="bg1"/>
              </a:solidFill>
            </a:endParaRPr>
          </a:p>
          <a:p>
            <a:r>
              <a:rPr lang="en-US" altLang="zh-CN" sz="2400" dirty="0">
                <a:solidFill>
                  <a:schemeClr val="bg1"/>
                </a:solidFill>
              </a:rPr>
              <a:t>MLP Classification Model has highest AUC score(0.92)</a:t>
            </a:r>
          </a:p>
          <a:p>
            <a:endParaRPr lang="en-US" altLang="zh-CN" sz="2400" dirty="0">
              <a:solidFill>
                <a:schemeClr val="bg1"/>
              </a:solidFill>
            </a:endParaRPr>
          </a:p>
          <a:p>
            <a:endParaRPr lang="zh-CN" altLang="en-US" dirty="0">
              <a:solidFill>
                <a:schemeClr val="bg1"/>
              </a:solidFill>
            </a:endParaRPr>
          </a:p>
        </p:txBody>
      </p:sp>
      <p:sp>
        <p:nvSpPr>
          <p:cNvPr id="9" name="文本框 8">
            <a:extLst>
              <a:ext uri="{FF2B5EF4-FFF2-40B4-BE49-F238E27FC236}">
                <a16:creationId xmlns:a16="http://schemas.microsoft.com/office/drawing/2014/main" id="{0F4C4350-75FA-2747-BEEE-6936B42A117B}"/>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sp>
        <p:nvSpPr>
          <p:cNvPr id="10" name="文本框 6">
            <a:extLst>
              <a:ext uri="{FF2B5EF4-FFF2-40B4-BE49-F238E27FC236}">
                <a16:creationId xmlns:a16="http://schemas.microsoft.com/office/drawing/2014/main" id="{801AB300-2AF2-43A5-9182-7459147F8DD7}"/>
              </a:ext>
            </a:extLst>
          </p:cNvPr>
          <p:cNvSpPr txBox="1"/>
          <p:nvPr/>
        </p:nvSpPr>
        <p:spPr>
          <a:xfrm>
            <a:off x="372973" y="794813"/>
            <a:ext cx="5088848"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User Sentiment Analysis and Prediction</a:t>
            </a:r>
          </a:p>
        </p:txBody>
      </p:sp>
    </p:spTree>
    <p:extLst>
      <p:ext uri="{BB962C8B-B14F-4D97-AF65-F5344CB8AC3E}">
        <p14:creationId xmlns:p14="http://schemas.microsoft.com/office/powerpoint/2010/main" val="3277089408"/>
      </p:ext>
    </p:extLst>
  </p:cSld>
  <p:clrMapOvr>
    <a:masterClrMapping/>
  </p:clrMapOvr>
  <mc:AlternateContent xmlns:mc="http://schemas.openxmlformats.org/markup-compatibility/2006" xmlns:p14="http://schemas.microsoft.com/office/powerpoint/2010/main">
    <mc:Choice Requires="p14">
      <p:transition p14:dur="10" advTm="0">
        <p14:prism/>
      </p:transition>
    </mc:Choice>
    <mc:Fallback xmlns="">
      <p:transition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a:extLst>
              <a:ext uri="{FF2B5EF4-FFF2-40B4-BE49-F238E27FC236}">
                <a16:creationId xmlns:a16="http://schemas.microsoft.com/office/drawing/2014/main" id="{5FE6EA04-A990-804D-A734-8471E438DE49}"/>
              </a:ext>
            </a:extLst>
          </p:cNvPr>
          <p:cNvGraphicFramePr>
            <a:graphicFrameLocks/>
          </p:cNvGraphicFramePr>
          <p:nvPr>
            <p:extLst>
              <p:ext uri="{D42A27DB-BD31-4B8C-83A1-F6EECF244321}">
                <p14:modId xmlns:p14="http://schemas.microsoft.com/office/powerpoint/2010/main" val="3551344907"/>
              </p:ext>
            </p:extLst>
          </p:nvPr>
        </p:nvGraphicFramePr>
        <p:xfrm>
          <a:off x="103379" y="1223515"/>
          <a:ext cx="6665295" cy="45563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a:extLst>
              <a:ext uri="{FF2B5EF4-FFF2-40B4-BE49-F238E27FC236}">
                <a16:creationId xmlns:a16="http://schemas.microsoft.com/office/drawing/2014/main" id="{4DC7849C-80D3-E641-93C4-B5C59FFBB830}"/>
              </a:ext>
            </a:extLst>
          </p:cNvPr>
          <p:cNvGrpSpPr/>
          <p:nvPr/>
        </p:nvGrpSpPr>
        <p:grpSpPr>
          <a:xfrm>
            <a:off x="3615956" y="5767836"/>
            <a:ext cx="3087234" cy="769004"/>
            <a:chOff x="4513558" y="5675850"/>
            <a:chExt cx="4131071" cy="752856"/>
          </a:xfrm>
        </p:grpSpPr>
        <p:grpSp>
          <p:nvGrpSpPr>
            <p:cNvPr id="33" name="Group 11">
              <a:extLst>
                <a:ext uri="{FF2B5EF4-FFF2-40B4-BE49-F238E27FC236}">
                  <a16:creationId xmlns:a16="http://schemas.microsoft.com/office/drawing/2014/main" id="{FCE5AD8D-88A9-7744-B5B1-8FD75F7E698E}"/>
                </a:ext>
              </a:extLst>
            </p:cNvPr>
            <p:cNvGrpSpPr/>
            <p:nvPr/>
          </p:nvGrpSpPr>
          <p:grpSpPr>
            <a:xfrm>
              <a:off x="4513558" y="5675850"/>
              <a:ext cx="4131071" cy="752856"/>
              <a:chOff x="5883479" y="2761869"/>
              <a:chExt cx="3917511" cy="713936"/>
            </a:xfrm>
          </p:grpSpPr>
          <p:sp>
            <p:nvSpPr>
              <p:cNvPr id="34" name="Rectangle 9">
                <a:extLst>
                  <a:ext uri="{FF2B5EF4-FFF2-40B4-BE49-F238E27FC236}">
                    <a16:creationId xmlns:a16="http://schemas.microsoft.com/office/drawing/2014/main" id="{A5373266-4607-E84C-9878-A7424B32AB55}"/>
                  </a:ext>
                </a:extLst>
              </p:cNvPr>
              <p:cNvSpPr/>
              <p:nvPr/>
            </p:nvSpPr>
            <p:spPr>
              <a:xfrm>
                <a:off x="5883479" y="2761869"/>
                <a:ext cx="3754026" cy="713936"/>
              </a:xfrm>
              <a:prstGeom prst="rect">
                <a:avLst/>
              </a:prstGeom>
              <a:solidFill>
                <a:srgbClr val="BF2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79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extBox 17">
                <a:extLst>
                  <a:ext uri="{FF2B5EF4-FFF2-40B4-BE49-F238E27FC236}">
                    <a16:creationId xmlns:a16="http://schemas.microsoft.com/office/drawing/2014/main" id="{3203FB4F-EA7D-4249-BA3C-0B2839CB3EC1}"/>
                  </a:ext>
                </a:extLst>
              </p:cNvPr>
              <p:cNvSpPr txBox="1"/>
              <p:nvPr/>
            </p:nvSpPr>
            <p:spPr>
              <a:xfrm>
                <a:off x="6572714" y="2879317"/>
                <a:ext cx="3228276" cy="447633"/>
              </a:xfrm>
              <a:prstGeom prst="rect">
                <a:avLst/>
              </a:prstGeom>
              <a:noFill/>
            </p:spPr>
            <p:txBody>
              <a:bodyPr wrap="square" rtlCol="0">
                <a:spAutoFit/>
              </a:bodyPr>
              <a:lstStyle/>
              <a:p>
                <a:pPr>
                  <a:lnSpc>
                    <a:spcPct val="120000"/>
                  </a:lnSpc>
                </a:pPr>
                <a:r>
                  <a:rPr lang="en-US" altLang="zh-CN" sz="2000" b="1" dirty="0">
                    <a:solidFill>
                      <a:schemeClr val="bg1"/>
                    </a:solidFill>
                    <a:latin typeface="+mn-lt"/>
                    <a:ea typeface="微软雅黑" panose="020B0503020204020204" pitchFamily="34" charset="-122"/>
                    <a:cs typeface="+mn-ea"/>
                    <a:sym typeface="Arial" panose="020B0604020202020204" pitchFamily="34" charset="0"/>
                  </a:rPr>
                  <a:t>Suitable</a:t>
                </a:r>
                <a:r>
                  <a:rPr lang="zh-CN" altLang="en-US" sz="2000" b="1" dirty="0">
                    <a:solidFill>
                      <a:schemeClr val="bg1"/>
                    </a:solidFill>
                    <a:latin typeface="+mn-lt"/>
                    <a:ea typeface="微软雅黑" panose="020B0503020204020204" pitchFamily="34" charset="-122"/>
                    <a:cs typeface="+mn-ea"/>
                    <a:sym typeface="Arial" panose="020B0604020202020204" pitchFamily="34" charset="0"/>
                  </a:rPr>
                  <a:t> </a:t>
                </a:r>
                <a:r>
                  <a:rPr lang="en-US" altLang="zh-CN" sz="2000" b="1" dirty="0">
                    <a:solidFill>
                      <a:schemeClr val="bg1"/>
                    </a:solidFill>
                    <a:latin typeface="+mn-lt"/>
                    <a:ea typeface="微软雅黑" panose="020B0503020204020204" pitchFamily="34" charset="-122"/>
                    <a:cs typeface="+mn-ea"/>
                    <a:sym typeface="Arial" panose="020B0604020202020204" pitchFamily="34" charset="0"/>
                  </a:rPr>
                  <a:t>Environment</a:t>
                </a:r>
                <a:endParaRPr lang="en-GB" altLang="zh-CN" sz="2000" b="1" dirty="0">
                  <a:solidFill>
                    <a:schemeClr val="bg1"/>
                  </a:solidFill>
                  <a:latin typeface="+mn-lt"/>
                  <a:ea typeface="微软雅黑" panose="020B0503020204020204" pitchFamily="34" charset="-122"/>
                  <a:cs typeface="+mn-ea"/>
                  <a:sym typeface="Arial" panose="020B0604020202020204" pitchFamily="34" charset="0"/>
                </a:endParaRPr>
              </a:p>
            </p:txBody>
          </p:sp>
        </p:grpSp>
        <p:pic>
          <p:nvPicPr>
            <p:cNvPr id="5" name="图形 4" descr="柏枝装饰">
              <a:extLst>
                <a:ext uri="{FF2B5EF4-FFF2-40B4-BE49-F238E27FC236}">
                  <a16:creationId xmlns:a16="http://schemas.microsoft.com/office/drawing/2014/main" id="{10F583C0-8132-1B4D-ADFC-DAD732DAFF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16501" y="5748368"/>
              <a:ext cx="528315" cy="528316"/>
            </a:xfrm>
            <a:prstGeom prst="rect">
              <a:avLst/>
            </a:prstGeom>
          </p:spPr>
        </p:pic>
      </p:grpSp>
      <p:grpSp>
        <p:nvGrpSpPr>
          <p:cNvPr id="3" name="组合 2">
            <a:extLst>
              <a:ext uri="{FF2B5EF4-FFF2-40B4-BE49-F238E27FC236}">
                <a16:creationId xmlns:a16="http://schemas.microsoft.com/office/drawing/2014/main" id="{0F602861-2B4E-6844-BF2D-005B8783C584}"/>
              </a:ext>
            </a:extLst>
          </p:cNvPr>
          <p:cNvGrpSpPr/>
          <p:nvPr/>
        </p:nvGrpSpPr>
        <p:grpSpPr>
          <a:xfrm>
            <a:off x="384205" y="5780637"/>
            <a:ext cx="3636743" cy="756203"/>
            <a:chOff x="816172" y="5738030"/>
            <a:chExt cx="3454901" cy="752856"/>
          </a:xfrm>
        </p:grpSpPr>
        <p:grpSp>
          <p:nvGrpSpPr>
            <p:cNvPr id="25" name="Group 13">
              <a:extLst>
                <a:ext uri="{FF2B5EF4-FFF2-40B4-BE49-F238E27FC236}">
                  <a16:creationId xmlns:a16="http://schemas.microsoft.com/office/drawing/2014/main" id="{5CC7FAD0-F76F-A448-8C8F-75E9C34080D6}"/>
                </a:ext>
              </a:extLst>
            </p:cNvPr>
            <p:cNvGrpSpPr/>
            <p:nvPr/>
          </p:nvGrpSpPr>
          <p:grpSpPr>
            <a:xfrm>
              <a:off x="816172" y="5738030"/>
              <a:ext cx="3454901" cy="752856"/>
              <a:chOff x="858128" y="2818811"/>
              <a:chExt cx="2895200" cy="713936"/>
            </a:xfrm>
          </p:grpSpPr>
          <p:sp>
            <p:nvSpPr>
              <p:cNvPr id="26" name="Rectangle 7">
                <a:extLst>
                  <a:ext uri="{FF2B5EF4-FFF2-40B4-BE49-F238E27FC236}">
                    <a16:creationId xmlns:a16="http://schemas.microsoft.com/office/drawing/2014/main" id="{4B4ED1F3-6B5C-DB48-8A42-0988567EDA07}"/>
                  </a:ext>
                </a:extLst>
              </p:cNvPr>
              <p:cNvSpPr/>
              <p:nvPr/>
            </p:nvSpPr>
            <p:spPr>
              <a:xfrm>
                <a:off x="858128" y="2818811"/>
                <a:ext cx="2405575" cy="713936"/>
              </a:xfrm>
              <a:prstGeom prst="rect">
                <a:avLst/>
              </a:prstGeom>
              <a:solidFill>
                <a:srgbClr val="BF25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79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15">
                <a:extLst>
                  <a:ext uri="{FF2B5EF4-FFF2-40B4-BE49-F238E27FC236}">
                    <a16:creationId xmlns:a16="http://schemas.microsoft.com/office/drawing/2014/main" id="{7E54D84D-FB8E-C142-A900-77F91DF79ECF}"/>
                  </a:ext>
                </a:extLst>
              </p:cNvPr>
              <p:cNvSpPr txBox="1"/>
              <p:nvPr/>
            </p:nvSpPr>
            <p:spPr>
              <a:xfrm>
                <a:off x="1357030" y="2927867"/>
                <a:ext cx="2396298" cy="445066"/>
              </a:xfrm>
              <a:prstGeom prst="rect">
                <a:avLst/>
              </a:prstGeom>
              <a:noFill/>
            </p:spPr>
            <p:txBody>
              <a:bodyPr wrap="square" rtlCol="0">
                <a:spAutoFit/>
              </a:bodyPr>
              <a:lstStyle/>
              <a:p>
                <a:pPr>
                  <a:lnSpc>
                    <a:spcPct val="120000"/>
                  </a:lnSpc>
                </a:pPr>
                <a:r>
                  <a:rPr lang="en-US" altLang="zh-CN" sz="2000" b="1" dirty="0">
                    <a:solidFill>
                      <a:schemeClr val="bg1"/>
                    </a:solidFill>
                    <a:latin typeface="+mn-lt"/>
                    <a:ea typeface="微软雅黑" panose="020B0503020204020204" pitchFamily="34" charset="-122"/>
                    <a:cs typeface="+mn-ea"/>
                    <a:sym typeface="Arial" panose="020B0604020202020204" pitchFamily="34" charset="0"/>
                  </a:rPr>
                  <a:t>Good</a:t>
                </a:r>
                <a:r>
                  <a:rPr lang="zh-CN" altLang="en-US" sz="2000" b="1" dirty="0">
                    <a:solidFill>
                      <a:schemeClr val="bg1"/>
                    </a:solidFill>
                    <a:latin typeface="+mn-lt"/>
                    <a:ea typeface="微软雅黑" panose="020B0503020204020204" pitchFamily="34" charset="-122"/>
                    <a:cs typeface="+mn-ea"/>
                    <a:sym typeface="Arial" panose="020B0604020202020204" pitchFamily="34" charset="0"/>
                  </a:rPr>
                  <a:t> </a:t>
                </a:r>
                <a:r>
                  <a:rPr lang="en-US" altLang="zh-CN" sz="2000" b="1" dirty="0">
                    <a:solidFill>
                      <a:schemeClr val="bg1"/>
                    </a:solidFill>
                    <a:latin typeface="+mn-lt"/>
                    <a:ea typeface="微软雅黑" panose="020B0503020204020204" pitchFamily="34" charset="-122"/>
                    <a:cs typeface="+mn-ea"/>
                    <a:sym typeface="Arial" panose="020B0604020202020204" pitchFamily="34" charset="0"/>
                  </a:rPr>
                  <a:t>Taste &amp; Service</a:t>
                </a:r>
                <a:endParaRPr lang="en-GB" sz="2000" b="1" dirty="0">
                  <a:solidFill>
                    <a:schemeClr val="bg1"/>
                  </a:solidFill>
                  <a:latin typeface="+mn-lt"/>
                  <a:ea typeface="微软雅黑" panose="020B0503020204020204" pitchFamily="34" charset="-122"/>
                  <a:cs typeface="+mn-ea"/>
                  <a:sym typeface="Arial" panose="020B0604020202020204" pitchFamily="34" charset="0"/>
                </a:endParaRPr>
              </a:p>
            </p:txBody>
          </p:sp>
        </p:grpSp>
        <p:pic>
          <p:nvPicPr>
            <p:cNvPr id="12" name="图形 11" descr="吐舌头表情，实心填充">
              <a:extLst>
                <a:ext uri="{FF2B5EF4-FFF2-40B4-BE49-F238E27FC236}">
                  <a16:creationId xmlns:a16="http://schemas.microsoft.com/office/drawing/2014/main" id="{AB455931-D3FD-AB45-8220-7E7788981F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879" y="5864963"/>
              <a:ext cx="465643" cy="465643"/>
            </a:xfrm>
            <a:prstGeom prst="rect">
              <a:avLst/>
            </a:prstGeom>
          </p:spPr>
        </p:pic>
      </p:grpSp>
      <p:sp>
        <p:nvSpPr>
          <p:cNvPr id="17" name="文本框 6">
            <a:extLst>
              <a:ext uri="{FF2B5EF4-FFF2-40B4-BE49-F238E27FC236}">
                <a16:creationId xmlns:a16="http://schemas.microsoft.com/office/drawing/2014/main" id="{00DCDCF3-9EB1-9F44-AA94-13C0E33F6F1D}"/>
              </a:ext>
            </a:extLst>
          </p:cNvPr>
          <p:cNvSpPr txBox="1"/>
          <p:nvPr/>
        </p:nvSpPr>
        <p:spPr>
          <a:xfrm>
            <a:off x="372973" y="845361"/>
            <a:ext cx="5088848"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ea typeface="微软雅黑" panose="020B0503020204020204" pitchFamily="34" charset="-122"/>
                <a:cs typeface="+mn-ea"/>
              </a:rPr>
              <a:t>User Sentiment Analysis and</a:t>
            </a:r>
            <a:r>
              <a:rPr lang="zh-CN" altLang="en-US" sz="2400" dirty="0">
                <a:solidFill>
                  <a:srgbClr val="FF0000"/>
                </a:solidFill>
                <a:ea typeface="微软雅黑" panose="020B0503020204020204" pitchFamily="34" charset="-122"/>
                <a:cs typeface="+mn-ea"/>
              </a:rPr>
              <a:t> </a:t>
            </a:r>
            <a:r>
              <a:rPr lang="en-US" altLang="zh-CN" sz="2400" dirty="0">
                <a:solidFill>
                  <a:srgbClr val="FF0000"/>
                </a:solidFill>
                <a:ea typeface="微软雅黑" panose="020B0503020204020204" pitchFamily="34" charset="-122"/>
                <a:cs typeface="+mn-ea"/>
              </a:rPr>
              <a:t>Prediction</a:t>
            </a:r>
          </a:p>
        </p:txBody>
      </p:sp>
      <p:sp>
        <p:nvSpPr>
          <p:cNvPr id="18" name="文本框 17">
            <a:extLst>
              <a:ext uri="{FF2B5EF4-FFF2-40B4-BE49-F238E27FC236}">
                <a16:creationId xmlns:a16="http://schemas.microsoft.com/office/drawing/2014/main" id="{F4FCCCC6-D87B-EC44-96E2-489AF0B2A75A}"/>
              </a:ext>
            </a:extLst>
          </p:cNvPr>
          <p:cNvSpPr txBox="1"/>
          <p:nvPr/>
        </p:nvSpPr>
        <p:spPr>
          <a:xfrm>
            <a:off x="372973" y="317098"/>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graphicFrame>
        <p:nvGraphicFramePr>
          <p:cNvPr id="19" name="图表 18">
            <a:extLst>
              <a:ext uri="{FF2B5EF4-FFF2-40B4-BE49-F238E27FC236}">
                <a16:creationId xmlns:a16="http://schemas.microsoft.com/office/drawing/2014/main" id="{F054F86E-FBDA-44D9-B1EC-A25556261A65}"/>
              </a:ext>
            </a:extLst>
          </p:cNvPr>
          <p:cNvGraphicFramePr>
            <a:graphicFrameLocks/>
          </p:cNvGraphicFramePr>
          <p:nvPr>
            <p:extLst>
              <p:ext uri="{D42A27DB-BD31-4B8C-83A1-F6EECF244321}">
                <p14:modId xmlns:p14="http://schemas.microsoft.com/office/powerpoint/2010/main" val="3174109742"/>
              </p:ext>
            </p:extLst>
          </p:nvPr>
        </p:nvGraphicFramePr>
        <p:xfrm>
          <a:off x="6768324" y="1222693"/>
          <a:ext cx="5670319" cy="4560180"/>
        </p:xfrm>
        <a:graphic>
          <a:graphicData uri="http://schemas.openxmlformats.org/drawingml/2006/chart">
            <c:chart xmlns:c="http://schemas.openxmlformats.org/drawingml/2006/chart" xmlns:r="http://schemas.openxmlformats.org/officeDocument/2006/relationships" r:id="rId8"/>
          </a:graphicData>
        </a:graphic>
      </p:graphicFrame>
      <p:grpSp>
        <p:nvGrpSpPr>
          <p:cNvPr id="20" name="组合 19">
            <a:extLst>
              <a:ext uri="{FF2B5EF4-FFF2-40B4-BE49-F238E27FC236}">
                <a16:creationId xmlns:a16="http://schemas.microsoft.com/office/drawing/2014/main" id="{01195DF8-D085-4AC8-A93D-F24F9F59DA6D}"/>
              </a:ext>
            </a:extLst>
          </p:cNvPr>
          <p:cNvGrpSpPr/>
          <p:nvPr/>
        </p:nvGrpSpPr>
        <p:grpSpPr>
          <a:xfrm>
            <a:off x="6784393" y="5767837"/>
            <a:ext cx="2876219" cy="769003"/>
            <a:chOff x="4926603" y="5750092"/>
            <a:chExt cx="2870621" cy="752855"/>
          </a:xfrm>
        </p:grpSpPr>
        <p:grpSp>
          <p:nvGrpSpPr>
            <p:cNvPr id="21" name="Group 13">
              <a:extLst>
                <a:ext uri="{FF2B5EF4-FFF2-40B4-BE49-F238E27FC236}">
                  <a16:creationId xmlns:a16="http://schemas.microsoft.com/office/drawing/2014/main" id="{F0F3A27A-0896-476E-B3FF-0DA008803905}"/>
                </a:ext>
              </a:extLst>
            </p:cNvPr>
            <p:cNvGrpSpPr/>
            <p:nvPr/>
          </p:nvGrpSpPr>
          <p:grpSpPr>
            <a:xfrm>
              <a:off x="4926603" y="5750092"/>
              <a:ext cx="2870621" cy="752855"/>
              <a:chOff x="801594" y="2810661"/>
              <a:chExt cx="2405575" cy="713936"/>
            </a:xfrm>
          </p:grpSpPr>
          <p:sp>
            <p:nvSpPr>
              <p:cNvPr id="23" name="Rectangle 7">
                <a:extLst>
                  <a:ext uri="{FF2B5EF4-FFF2-40B4-BE49-F238E27FC236}">
                    <a16:creationId xmlns:a16="http://schemas.microsoft.com/office/drawing/2014/main" id="{CEBD0B60-64B1-44C0-B575-BA2D48494268}"/>
                  </a:ext>
                </a:extLst>
              </p:cNvPr>
              <p:cNvSpPr/>
              <p:nvPr/>
            </p:nvSpPr>
            <p:spPr>
              <a:xfrm>
                <a:off x="801594" y="2810661"/>
                <a:ext cx="2405575" cy="713936"/>
              </a:xfrm>
              <a:prstGeom prst="rect">
                <a:avLst/>
              </a:prstGeom>
              <a:solidFill>
                <a:srgbClr val="1A7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79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15">
                <a:extLst>
                  <a:ext uri="{FF2B5EF4-FFF2-40B4-BE49-F238E27FC236}">
                    <a16:creationId xmlns:a16="http://schemas.microsoft.com/office/drawing/2014/main" id="{BF5B1111-9534-42CB-ADAD-EBBF63CEE4DD}"/>
                  </a:ext>
                </a:extLst>
              </p:cNvPr>
              <p:cNvSpPr txBox="1"/>
              <p:nvPr/>
            </p:nvSpPr>
            <p:spPr>
              <a:xfrm>
                <a:off x="1477833" y="2955402"/>
                <a:ext cx="1206200" cy="405747"/>
              </a:xfrm>
              <a:prstGeom prst="rect">
                <a:avLst/>
              </a:prstGeom>
              <a:noFill/>
            </p:spPr>
            <p:txBody>
              <a:bodyPr wrap="none" rtlCol="0">
                <a:spAutoFit/>
              </a:bodyPr>
              <a:lstStyle/>
              <a:p>
                <a:pPr>
                  <a:lnSpc>
                    <a:spcPct val="120000"/>
                  </a:lnSpc>
                </a:pPr>
                <a:r>
                  <a:rPr lang="en-US" altLang="zh-CN" sz="2000" b="1" dirty="0">
                    <a:solidFill>
                      <a:schemeClr val="bg1"/>
                    </a:solidFill>
                    <a:latin typeface="+mn-lt"/>
                    <a:ea typeface="微软雅黑" panose="020B0503020204020204" pitchFamily="34" charset="-122"/>
                    <a:cs typeface="+mn-ea"/>
                    <a:sym typeface="Arial" panose="020B0604020202020204" pitchFamily="34" charset="0"/>
                  </a:rPr>
                  <a:t>Portion</a:t>
                </a:r>
                <a:r>
                  <a:rPr lang="zh-CN" altLang="en-US" sz="2000" b="1" dirty="0">
                    <a:solidFill>
                      <a:schemeClr val="bg1"/>
                    </a:solidFill>
                    <a:latin typeface="+mn-lt"/>
                    <a:ea typeface="微软雅黑" panose="020B0503020204020204" pitchFamily="34" charset="-122"/>
                    <a:cs typeface="+mn-ea"/>
                    <a:sym typeface="Arial" panose="020B0604020202020204" pitchFamily="34" charset="0"/>
                  </a:rPr>
                  <a:t> </a:t>
                </a:r>
                <a:r>
                  <a:rPr lang="en-US" altLang="zh-CN" sz="2000" b="1" dirty="0">
                    <a:solidFill>
                      <a:schemeClr val="bg1"/>
                    </a:solidFill>
                    <a:latin typeface="+mn-lt"/>
                    <a:ea typeface="微软雅黑" panose="020B0503020204020204" pitchFamily="34" charset="-122"/>
                    <a:cs typeface="+mn-ea"/>
                    <a:sym typeface="Arial" panose="020B0604020202020204" pitchFamily="34" charset="0"/>
                  </a:rPr>
                  <a:t>Size</a:t>
                </a:r>
                <a:endParaRPr lang="en-GB" sz="2000" b="1" dirty="0">
                  <a:solidFill>
                    <a:schemeClr val="bg1"/>
                  </a:solidFill>
                  <a:latin typeface="+mn-lt"/>
                  <a:ea typeface="微软雅黑" panose="020B0503020204020204" pitchFamily="34" charset="-122"/>
                  <a:cs typeface="+mn-ea"/>
                  <a:sym typeface="Arial" panose="020B0604020202020204" pitchFamily="34" charset="0"/>
                </a:endParaRPr>
              </a:p>
            </p:txBody>
          </p:sp>
        </p:grpSp>
        <p:pic>
          <p:nvPicPr>
            <p:cNvPr id="22" name="图形 21" descr="整个披萨">
              <a:extLst>
                <a:ext uri="{FF2B5EF4-FFF2-40B4-BE49-F238E27FC236}">
                  <a16:creationId xmlns:a16="http://schemas.microsoft.com/office/drawing/2014/main" id="{DD0933D7-4E18-4383-A4AF-DE49710423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41694" y="5867096"/>
              <a:ext cx="494724" cy="494724"/>
            </a:xfrm>
            <a:prstGeom prst="rect">
              <a:avLst/>
            </a:prstGeom>
          </p:spPr>
        </p:pic>
      </p:grpSp>
      <p:grpSp>
        <p:nvGrpSpPr>
          <p:cNvPr id="28" name="组合 27">
            <a:extLst>
              <a:ext uri="{FF2B5EF4-FFF2-40B4-BE49-F238E27FC236}">
                <a16:creationId xmlns:a16="http://schemas.microsoft.com/office/drawing/2014/main" id="{65F5AAAB-2D59-491D-85BD-A9D229952277}"/>
              </a:ext>
            </a:extLst>
          </p:cNvPr>
          <p:cNvGrpSpPr/>
          <p:nvPr/>
        </p:nvGrpSpPr>
        <p:grpSpPr>
          <a:xfrm>
            <a:off x="9789449" y="5774936"/>
            <a:ext cx="2859233" cy="761904"/>
            <a:chOff x="9255053" y="5714494"/>
            <a:chExt cx="2870621" cy="752856"/>
          </a:xfrm>
        </p:grpSpPr>
        <p:grpSp>
          <p:nvGrpSpPr>
            <p:cNvPr id="36" name="Group 11">
              <a:extLst>
                <a:ext uri="{FF2B5EF4-FFF2-40B4-BE49-F238E27FC236}">
                  <a16:creationId xmlns:a16="http://schemas.microsoft.com/office/drawing/2014/main" id="{4B549D35-764B-4A4C-B67F-6D6B88201AA5}"/>
                </a:ext>
              </a:extLst>
            </p:cNvPr>
            <p:cNvGrpSpPr/>
            <p:nvPr/>
          </p:nvGrpSpPr>
          <p:grpSpPr>
            <a:xfrm>
              <a:off x="9255053" y="5714494"/>
              <a:ext cx="2870621" cy="752856"/>
              <a:chOff x="5848102" y="2796496"/>
              <a:chExt cx="2746663" cy="713936"/>
            </a:xfrm>
          </p:grpSpPr>
          <p:sp>
            <p:nvSpPr>
              <p:cNvPr id="38" name="Rectangle 9">
                <a:extLst>
                  <a:ext uri="{FF2B5EF4-FFF2-40B4-BE49-F238E27FC236}">
                    <a16:creationId xmlns:a16="http://schemas.microsoft.com/office/drawing/2014/main" id="{D7FB7E0C-7EBA-46F6-B2A5-BACD4B6DFDF7}"/>
                  </a:ext>
                </a:extLst>
              </p:cNvPr>
              <p:cNvSpPr/>
              <p:nvPr/>
            </p:nvSpPr>
            <p:spPr>
              <a:xfrm>
                <a:off x="5848102" y="2796496"/>
                <a:ext cx="2746663" cy="713936"/>
              </a:xfrm>
              <a:prstGeom prst="rect">
                <a:avLst/>
              </a:prstGeom>
              <a:solidFill>
                <a:srgbClr val="1A7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79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TextBox 17">
                <a:extLst>
                  <a:ext uri="{FF2B5EF4-FFF2-40B4-BE49-F238E27FC236}">
                    <a16:creationId xmlns:a16="http://schemas.microsoft.com/office/drawing/2014/main" id="{5C7CDFA6-8654-46E8-A4B4-6E311355CD81}"/>
                  </a:ext>
                </a:extLst>
              </p:cNvPr>
              <p:cNvSpPr txBox="1"/>
              <p:nvPr/>
            </p:nvSpPr>
            <p:spPr>
              <a:xfrm>
                <a:off x="6578821" y="2907899"/>
                <a:ext cx="1576251" cy="447633"/>
              </a:xfrm>
              <a:prstGeom prst="rect">
                <a:avLst/>
              </a:prstGeom>
              <a:noFill/>
            </p:spPr>
            <p:txBody>
              <a:bodyPr wrap="none" rtlCol="0">
                <a:spAutoFit/>
              </a:bodyPr>
              <a:lstStyle/>
              <a:p>
                <a:pPr>
                  <a:lnSpc>
                    <a:spcPct val="120000"/>
                  </a:lnSpc>
                </a:pPr>
                <a:r>
                  <a:rPr lang="en-US" altLang="zh-CN" sz="2000" b="1" dirty="0">
                    <a:solidFill>
                      <a:schemeClr val="bg1"/>
                    </a:solidFill>
                    <a:latin typeface="+mn-lt"/>
                    <a:ea typeface="微软雅黑" panose="020B0503020204020204" pitchFamily="34" charset="-122"/>
                    <a:cs typeface="+mn-ea"/>
                    <a:sym typeface="Arial" panose="020B0604020202020204" pitchFamily="34" charset="0"/>
                  </a:rPr>
                  <a:t>Menu</a:t>
                </a:r>
                <a:r>
                  <a:rPr lang="zh-CN" altLang="en-US" sz="2000" b="1" dirty="0">
                    <a:solidFill>
                      <a:schemeClr val="bg1"/>
                    </a:solidFill>
                    <a:latin typeface="+mn-lt"/>
                    <a:ea typeface="微软雅黑" panose="020B0503020204020204" pitchFamily="34" charset="-122"/>
                    <a:cs typeface="+mn-ea"/>
                    <a:sym typeface="Arial" panose="020B0604020202020204" pitchFamily="34" charset="0"/>
                  </a:rPr>
                  <a:t> </a:t>
                </a:r>
                <a:r>
                  <a:rPr lang="en-US" altLang="zh-CN" sz="2000" b="1" dirty="0">
                    <a:solidFill>
                      <a:schemeClr val="bg1"/>
                    </a:solidFill>
                    <a:latin typeface="+mn-lt"/>
                    <a:ea typeface="微软雅黑" panose="020B0503020204020204" pitchFamily="34" charset="-122"/>
                    <a:cs typeface="+mn-ea"/>
                    <a:sym typeface="Arial" panose="020B0604020202020204" pitchFamily="34" charset="0"/>
                  </a:rPr>
                  <a:t>Setting</a:t>
                </a:r>
                <a:endParaRPr lang="en-GB" altLang="zh-CN" sz="2000" b="1" dirty="0">
                  <a:solidFill>
                    <a:schemeClr val="bg1"/>
                  </a:solidFill>
                  <a:latin typeface="+mn-lt"/>
                  <a:ea typeface="微软雅黑" panose="020B0503020204020204" pitchFamily="34" charset="-122"/>
                  <a:cs typeface="+mn-ea"/>
                  <a:sym typeface="Arial" panose="020B0604020202020204" pitchFamily="34" charset="0"/>
                </a:endParaRPr>
              </a:p>
            </p:txBody>
          </p:sp>
        </p:grpSp>
        <p:pic>
          <p:nvPicPr>
            <p:cNvPr id="37" name="图形 36" descr="合上的书">
              <a:extLst>
                <a:ext uri="{FF2B5EF4-FFF2-40B4-BE49-F238E27FC236}">
                  <a16:creationId xmlns:a16="http://schemas.microsoft.com/office/drawing/2014/main" id="{45B08727-C02E-4471-99EF-2486B00DC8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73872" y="5826502"/>
              <a:ext cx="494724" cy="494724"/>
            </a:xfrm>
            <a:prstGeom prst="rect">
              <a:avLst/>
            </a:prstGeom>
          </p:spPr>
        </p:pic>
      </p:grpSp>
    </p:spTree>
    <p:extLst>
      <p:ext uri="{BB962C8B-B14F-4D97-AF65-F5344CB8AC3E}">
        <p14:creationId xmlns:p14="http://schemas.microsoft.com/office/powerpoint/2010/main" val="348853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Freeform: Shape 70">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66062" cy="723265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03495876-C6C4-44BA-A8A1-64E77360B0C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9493" y="2392189"/>
            <a:ext cx="7750627" cy="4731341"/>
          </a:xfrm>
          <a:prstGeom prst="rect">
            <a:avLst/>
          </a:prstGeom>
          <a:solidFill>
            <a:schemeClr val="tx1"/>
          </a:solidFill>
          <a:effectLst>
            <a:outerShdw blurRad="50800" dist="50800" dir="5400000" algn="ctr" rotWithShape="0">
              <a:schemeClr val="bg1"/>
            </a:outerShdw>
          </a:effectLst>
        </p:spPr>
      </p:pic>
      <p:sp>
        <p:nvSpPr>
          <p:cNvPr id="2" name="文本框 1">
            <a:extLst>
              <a:ext uri="{FF2B5EF4-FFF2-40B4-BE49-F238E27FC236}">
                <a16:creationId xmlns:a16="http://schemas.microsoft.com/office/drawing/2014/main" id="{E8DF099C-0420-41B4-A3D7-F3405B798FDA}"/>
              </a:ext>
            </a:extLst>
          </p:cNvPr>
          <p:cNvSpPr txBox="1"/>
          <p:nvPr/>
        </p:nvSpPr>
        <p:spPr>
          <a:xfrm>
            <a:off x="485804" y="4269264"/>
            <a:ext cx="3672409" cy="2062103"/>
          </a:xfrm>
          <a:prstGeom prst="rect">
            <a:avLst/>
          </a:prstGeom>
          <a:noFill/>
        </p:spPr>
        <p:txBody>
          <a:bodyPr wrap="square" rtlCol="0">
            <a:spAutoFit/>
          </a:bodyPr>
          <a:lstStyle/>
          <a:p>
            <a:r>
              <a:rPr lang="en-US" altLang="zh-CN" sz="3200" b="1" dirty="0">
                <a:solidFill>
                  <a:schemeClr val="accent1"/>
                </a:solidFill>
              </a:rPr>
              <a:t>For customer</a:t>
            </a:r>
            <a:r>
              <a:rPr lang="zh-CN" altLang="en-US" sz="3200" b="1" dirty="0">
                <a:solidFill>
                  <a:schemeClr val="accent1"/>
                </a:solidFill>
              </a:rPr>
              <a:t>：</a:t>
            </a:r>
            <a:endParaRPr lang="en-US" altLang="zh-CN" sz="3200" dirty="0">
              <a:solidFill>
                <a:schemeClr val="bg1"/>
              </a:solidFill>
            </a:endParaRPr>
          </a:p>
          <a:p>
            <a:pPr marL="342900" indent="-342900">
              <a:buFont typeface="Wingdings" pitchFamily="2" charset="2"/>
              <a:buChar char="l"/>
            </a:pPr>
            <a:r>
              <a:rPr lang="en-US" altLang="zh-CN" sz="2400" dirty="0">
                <a:solidFill>
                  <a:schemeClr val="bg1"/>
                </a:solidFill>
              </a:rPr>
              <a:t>Identify high popular restaurants with high sentiment index</a:t>
            </a:r>
          </a:p>
          <a:p>
            <a:endParaRPr lang="en-US" altLang="zh-CN" sz="2400" dirty="0">
              <a:solidFill>
                <a:schemeClr val="bg1"/>
              </a:solidFill>
            </a:endParaRPr>
          </a:p>
        </p:txBody>
      </p:sp>
      <p:sp>
        <p:nvSpPr>
          <p:cNvPr id="6" name="文本框 5">
            <a:extLst>
              <a:ext uri="{FF2B5EF4-FFF2-40B4-BE49-F238E27FC236}">
                <a16:creationId xmlns:a16="http://schemas.microsoft.com/office/drawing/2014/main" id="{153E2C66-C18B-EA4E-BA14-E4E0299C64E1}"/>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6178302-CC59-415C-B4EA-0C52C5DE9AB2}"/>
                  </a:ext>
                </a:extLst>
              </p:cNvPr>
              <p:cNvSpPr txBox="1"/>
              <p:nvPr/>
            </p:nvSpPr>
            <p:spPr>
              <a:xfrm>
                <a:off x="1360806" y="1471031"/>
                <a:ext cx="11305256" cy="523220"/>
              </a:xfrm>
              <a:prstGeom prst="rect">
                <a:avLst/>
              </a:prstGeom>
              <a:noFill/>
            </p:spPr>
            <p:txBody>
              <a:bodyPr wrap="square" rtlCol="0">
                <a:spAutoFit/>
              </a:bodyPr>
              <a:lstStyle/>
              <a:p>
                <a:r>
                  <a:rPr lang="en-US" altLang="zh-CN" sz="2800" b="1" i="1" dirty="0">
                    <a:solidFill>
                      <a:schemeClr val="accent1"/>
                    </a:solidFill>
                    <a:cs typeface="Calibri" panose="020F0502020204030204" pitchFamily="34" charset="0"/>
                  </a:rPr>
                  <a:t>Sentiment index </a:t>
                </a:r>
                <a:r>
                  <a:rPr lang="en-US" altLang="zh-CN" sz="2800" b="1" dirty="0">
                    <a:solidFill>
                      <a:schemeClr val="accent1"/>
                    </a:solidFill>
                    <a:cs typeface="Calibri" panose="020F0502020204030204" pitchFamily="34" charset="0"/>
                  </a:rPr>
                  <a:t>= </a:t>
                </a:r>
                <a14:m>
                  <m:oMath xmlns:m="http://schemas.openxmlformats.org/officeDocument/2006/math">
                    <m:r>
                      <a:rPr lang="en-US" altLang="zh-CN" sz="2800" b="1" i="1">
                        <a:solidFill>
                          <a:schemeClr val="accent1"/>
                        </a:solidFill>
                        <a:latin typeface="Cambria Math" panose="02040503050406030204" pitchFamily="18" charset="0"/>
                      </a:rPr>
                      <m:t>𝒎𝒆𝒂𝒏</m:t>
                    </m:r>
                    <m:r>
                      <a:rPr lang="en-US" altLang="zh-CN" sz="2800" b="1" i="1">
                        <a:solidFill>
                          <a:schemeClr val="accent1"/>
                        </a:solidFill>
                        <a:latin typeface="Cambria Math" panose="02040503050406030204" pitchFamily="18" charset="0"/>
                      </a:rPr>
                      <m:t> (</m:t>
                    </m:r>
                    <m:r>
                      <a:rPr lang="en-US" altLang="zh-CN" sz="2800" b="1" i="1" smtClean="0">
                        <a:solidFill>
                          <a:schemeClr val="accent1"/>
                        </a:solidFill>
                        <a:latin typeface="Cambria Math" panose="02040503050406030204" pitchFamily="18" charset="0"/>
                      </a:rPr>
                      <m:t>𝒑𝒓𝒆𝒅𝒊𝒄𝒕</m:t>
                    </m:r>
                    <m:r>
                      <a:rPr lang="en-US" altLang="zh-CN" sz="2800" b="1" i="1" smtClean="0">
                        <a:solidFill>
                          <a:schemeClr val="accent1"/>
                        </a:solidFill>
                        <a:latin typeface="Cambria Math" panose="02040503050406030204" pitchFamily="18" charset="0"/>
                      </a:rPr>
                      <m:t> </m:t>
                    </m:r>
                    <m:r>
                      <a:rPr lang="en-US" altLang="zh-CN" sz="2800" b="1" i="1">
                        <a:solidFill>
                          <a:schemeClr val="accent1"/>
                        </a:solidFill>
                        <a:latin typeface="Cambria Math" panose="02040503050406030204" pitchFamily="18" charset="0"/>
                      </a:rPr>
                      <m:t>𝒑𝒐𝒔𝒊𝒕𝒊𝒗𝒆</m:t>
                    </m:r>
                    <m:r>
                      <a:rPr lang="en-US" altLang="zh-CN" sz="2800" b="1" i="1">
                        <a:solidFill>
                          <a:schemeClr val="accent1"/>
                        </a:solidFill>
                        <a:latin typeface="Cambria Math" panose="02040503050406030204" pitchFamily="18" charset="0"/>
                      </a:rPr>
                      <m:t>+</m:t>
                    </m:r>
                    <m:r>
                      <a:rPr lang="en-US" altLang="zh-CN" sz="2800" b="1" i="1">
                        <a:solidFill>
                          <a:schemeClr val="accent1"/>
                        </a:solidFill>
                        <a:latin typeface="Cambria Math" panose="02040503050406030204" pitchFamily="18" charset="0"/>
                      </a:rPr>
                      <m:t>𝒏𝒆𝒈𝒂𝒕𝒊𝒗𝒆</m:t>
                    </m:r>
                    <m:r>
                      <a:rPr lang="en-US" altLang="zh-CN" sz="2800" b="1" i="1">
                        <a:solidFill>
                          <a:schemeClr val="accent1"/>
                        </a:solidFill>
                        <a:latin typeface="Cambria Math" panose="02040503050406030204" pitchFamily="18" charset="0"/>
                      </a:rPr>
                      <m:t> </m:t>
                    </m:r>
                    <m:r>
                      <a:rPr lang="en-US" altLang="zh-CN" sz="2800" b="1" i="1">
                        <a:solidFill>
                          <a:schemeClr val="accent1"/>
                        </a:solidFill>
                        <a:latin typeface="Cambria Math" panose="02040503050406030204" pitchFamily="18" charset="0"/>
                      </a:rPr>
                      <m:t>𝒄𝒐𝒖𝒏𝒕</m:t>
                    </m:r>
                    <m:r>
                      <a:rPr lang="en-US" altLang="zh-CN" sz="2800" b="1" i="1">
                        <a:solidFill>
                          <a:schemeClr val="accent1"/>
                        </a:solidFill>
                        <a:latin typeface="Cambria Math" panose="02040503050406030204" pitchFamily="18" charset="0"/>
                      </a:rPr>
                      <m:t>)</m:t>
                    </m:r>
                  </m:oMath>
                </a14:m>
                <a:r>
                  <a:rPr lang="en-US" altLang="zh-CN" sz="2800" b="1" dirty="0">
                    <a:solidFill>
                      <a:schemeClr val="accent1"/>
                    </a:solidFill>
                  </a:rPr>
                  <a:t> </a:t>
                </a:r>
                <a:endParaRPr lang="zh-CN" altLang="en-US" sz="2800" dirty="0">
                  <a:solidFill>
                    <a:schemeClr val="bg1"/>
                  </a:solidFill>
                </a:endParaRPr>
              </a:p>
            </p:txBody>
          </p:sp>
        </mc:Choice>
        <mc:Fallback xmlns="">
          <p:sp>
            <p:nvSpPr>
              <p:cNvPr id="7" name="文本框 6">
                <a:extLst>
                  <a:ext uri="{FF2B5EF4-FFF2-40B4-BE49-F238E27FC236}">
                    <a16:creationId xmlns:a16="http://schemas.microsoft.com/office/drawing/2014/main" id="{A6178302-CC59-415C-B4EA-0C52C5DE9AB2}"/>
                  </a:ext>
                </a:extLst>
              </p:cNvPr>
              <p:cNvSpPr txBox="1">
                <a:spLocks noRot="1" noChangeAspect="1" noMove="1" noResize="1" noEditPoints="1" noAdjustHandles="1" noChangeArrowheads="1" noChangeShapeType="1" noTextEdit="1"/>
              </p:cNvSpPr>
              <p:nvPr/>
            </p:nvSpPr>
            <p:spPr>
              <a:xfrm>
                <a:off x="1360806" y="1471031"/>
                <a:ext cx="11305256" cy="523220"/>
              </a:xfrm>
              <a:prstGeom prst="rect">
                <a:avLst/>
              </a:prstGeom>
              <a:blipFill>
                <a:blip r:embed="rId4"/>
                <a:stretch>
                  <a:fillRect l="-1078" t="-10465" b="-32558"/>
                </a:stretch>
              </a:blipFill>
            </p:spPr>
            <p:txBody>
              <a:bodyPr/>
              <a:lstStyle/>
              <a:p>
                <a:r>
                  <a:rPr lang="zh-CN" altLang="en-US">
                    <a:noFill/>
                  </a:rPr>
                  <a:t> </a:t>
                </a:r>
              </a:p>
            </p:txBody>
          </p:sp>
        </mc:Fallback>
      </mc:AlternateContent>
      <p:sp>
        <p:nvSpPr>
          <p:cNvPr id="9" name="文本框 6">
            <a:extLst>
              <a:ext uri="{FF2B5EF4-FFF2-40B4-BE49-F238E27FC236}">
                <a16:creationId xmlns:a16="http://schemas.microsoft.com/office/drawing/2014/main" id="{74539457-1051-48D8-A8D9-192A766CABA3}"/>
              </a:ext>
            </a:extLst>
          </p:cNvPr>
          <p:cNvSpPr txBox="1"/>
          <p:nvPr/>
        </p:nvSpPr>
        <p:spPr>
          <a:xfrm>
            <a:off x="372973" y="794813"/>
            <a:ext cx="5088848"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User Sentiment Analysis and Prediction</a:t>
            </a:r>
          </a:p>
        </p:txBody>
      </p:sp>
      <p:graphicFrame>
        <p:nvGraphicFramePr>
          <p:cNvPr id="3" name="表格 3">
            <a:extLst>
              <a:ext uri="{FF2B5EF4-FFF2-40B4-BE49-F238E27FC236}">
                <a16:creationId xmlns:a16="http://schemas.microsoft.com/office/drawing/2014/main" id="{69D99368-C9E5-41CA-B5C2-FE686C798AA1}"/>
              </a:ext>
            </a:extLst>
          </p:cNvPr>
          <p:cNvGraphicFramePr>
            <a:graphicFrameLocks noGrp="1"/>
          </p:cNvGraphicFramePr>
          <p:nvPr>
            <p:extLst>
              <p:ext uri="{D42A27DB-BD31-4B8C-83A1-F6EECF244321}">
                <p14:modId xmlns:p14="http://schemas.microsoft.com/office/powerpoint/2010/main" val="4166656274"/>
              </p:ext>
            </p:extLst>
          </p:nvPr>
        </p:nvGraphicFramePr>
        <p:xfrm>
          <a:off x="372974" y="2408192"/>
          <a:ext cx="3824154" cy="1325656"/>
        </p:xfrm>
        <a:graphic>
          <a:graphicData uri="http://schemas.openxmlformats.org/drawingml/2006/table">
            <a:tbl>
              <a:tblPr firstRow="1" bandRow="1">
                <a:tableStyleId>{5C22544A-7EE6-4342-B048-85BDC9FD1C3A}</a:tableStyleId>
              </a:tblPr>
              <a:tblGrid>
                <a:gridCol w="1212886">
                  <a:extLst>
                    <a:ext uri="{9D8B030D-6E8A-4147-A177-3AD203B41FA5}">
                      <a16:colId xmlns:a16="http://schemas.microsoft.com/office/drawing/2014/main" val="1449034990"/>
                    </a:ext>
                  </a:extLst>
                </a:gridCol>
                <a:gridCol w="1355579">
                  <a:extLst>
                    <a:ext uri="{9D8B030D-6E8A-4147-A177-3AD203B41FA5}">
                      <a16:colId xmlns:a16="http://schemas.microsoft.com/office/drawing/2014/main" val="2841386170"/>
                    </a:ext>
                  </a:extLst>
                </a:gridCol>
                <a:gridCol w="1255689">
                  <a:extLst>
                    <a:ext uri="{9D8B030D-6E8A-4147-A177-3AD203B41FA5}">
                      <a16:colId xmlns:a16="http://schemas.microsoft.com/office/drawing/2014/main" val="2666315399"/>
                    </a:ext>
                  </a:extLst>
                </a:gridCol>
              </a:tblGrid>
              <a:tr h="411256">
                <a:tc>
                  <a:txBody>
                    <a:bodyPr/>
                    <a:lstStyle/>
                    <a:p>
                      <a:pPr algn="ctr"/>
                      <a:r>
                        <a:rPr lang="en-US" altLang="zh-CN" dirty="0"/>
                        <a:t>&lt;0.5</a:t>
                      </a:r>
                      <a:endParaRPr lang="zh-CN" altLang="en-US" dirty="0"/>
                    </a:p>
                  </a:txBody>
                  <a:tcPr/>
                </a:tc>
                <a:tc>
                  <a:txBody>
                    <a:bodyPr/>
                    <a:lstStyle/>
                    <a:p>
                      <a:pPr algn="ctr"/>
                      <a:r>
                        <a:rPr lang="en-US" altLang="zh-CN" dirty="0"/>
                        <a:t>0.5-0.8</a:t>
                      </a:r>
                      <a:endParaRPr lang="zh-CN" altLang="en-US" dirty="0"/>
                    </a:p>
                  </a:txBody>
                  <a:tcPr/>
                </a:tc>
                <a:tc>
                  <a:txBody>
                    <a:bodyPr/>
                    <a:lstStyle/>
                    <a:p>
                      <a:pPr algn="ctr"/>
                      <a:r>
                        <a:rPr lang="en-US" altLang="zh-CN" dirty="0"/>
                        <a:t>&gt;0.8</a:t>
                      </a:r>
                      <a:endParaRPr lang="zh-CN" altLang="en-US" dirty="0"/>
                    </a:p>
                  </a:txBody>
                  <a:tcPr/>
                </a:tc>
                <a:extLst>
                  <a:ext uri="{0D108BD9-81ED-4DB2-BD59-A6C34878D82A}">
                    <a16:rowId xmlns:a16="http://schemas.microsoft.com/office/drawing/2014/main" val="1031029162"/>
                  </a:ext>
                </a:extLst>
              </a:tr>
              <a:tr h="796877">
                <a:tc>
                  <a:txBody>
                    <a:bodyPr/>
                    <a:lstStyle/>
                    <a:p>
                      <a:pPr algn="ctr"/>
                      <a:r>
                        <a:rPr lang="en-US" altLang="zh-CN" sz="1800" b="1" dirty="0">
                          <a:solidFill>
                            <a:schemeClr val="tx1"/>
                          </a:solidFill>
                        </a:rPr>
                        <a:t>Disappointed</a:t>
                      </a:r>
                      <a:endParaRPr lang="zh-CN" altLang="en-US" sz="1800" b="1" dirty="0">
                        <a:solidFill>
                          <a:schemeClr val="tx1"/>
                        </a:solidFill>
                      </a:endParaRPr>
                    </a:p>
                  </a:txBody>
                  <a:tcPr/>
                </a:tc>
                <a:tc>
                  <a:txBody>
                    <a:bodyPr/>
                    <a:lstStyle/>
                    <a:p>
                      <a:pPr algn="ctr"/>
                      <a:r>
                        <a:rPr lang="en-US" altLang="zh-CN" b="1" dirty="0">
                          <a:solidFill>
                            <a:schemeClr val="tx1"/>
                          </a:solidFill>
                        </a:rPr>
                        <a:t>Satisfied</a:t>
                      </a:r>
                      <a:endParaRPr lang="zh-CN" altLang="en-US" b="1"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tx1"/>
                          </a:solidFill>
                        </a:rPr>
                        <a:t>Very satisfied</a:t>
                      </a:r>
                      <a:endParaRPr lang="zh-CN" altLang="en-US" b="1" dirty="0">
                        <a:solidFill>
                          <a:schemeClr val="tx1"/>
                        </a:solidFill>
                      </a:endParaRPr>
                    </a:p>
                    <a:p>
                      <a:pPr algn="ctr"/>
                      <a:endParaRPr lang="zh-CN" altLang="en-US" b="1" dirty="0">
                        <a:solidFill>
                          <a:schemeClr val="tx1"/>
                        </a:solidFill>
                      </a:endParaRPr>
                    </a:p>
                  </a:txBody>
                  <a:tcPr/>
                </a:tc>
                <a:extLst>
                  <a:ext uri="{0D108BD9-81ED-4DB2-BD59-A6C34878D82A}">
                    <a16:rowId xmlns:a16="http://schemas.microsoft.com/office/drawing/2014/main" val="2801838477"/>
                  </a:ext>
                </a:extLst>
              </a:tr>
            </a:tbl>
          </a:graphicData>
        </a:graphic>
      </p:graphicFrame>
    </p:spTree>
    <p:extLst>
      <p:ext uri="{BB962C8B-B14F-4D97-AF65-F5344CB8AC3E}">
        <p14:creationId xmlns:p14="http://schemas.microsoft.com/office/powerpoint/2010/main" val="1131415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2043C09-C66E-4555-8643-428751B38ADF}"/>
              </a:ext>
            </a:extLst>
          </p:cNvPr>
          <p:cNvSpPr/>
          <p:nvPr/>
        </p:nvSpPr>
        <p:spPr>
          <a:xfrm>
            <a:off x="7941543" y="2320181"/>
            <a:ext cx="4176464" cy="3077766"/>
          </a:xfrm>
          <a:prstGeom prst="rect">
            <a:avLst/>
          </a:prstGeom>
        </p:spPr>
        <p:txBody>
          <a:bodyPr wrap="square">
            <a:spAutoFit/>
          </a:bodyPr>
          <a:lstStyle/>
          <a:p>
            <a:r>
              <a:rPr lang="en-US" altLang="zh-CN" sz="3200" b="1" dirty="0">
                <a:solidFill>
                  <a:schemeClr val="accent1"/>
                </a:solidFill>
                <a:latin typeface="Arial" panose="020B0604020202020204" pitchFamily="34" charset="0"/>
                <a:ea typeface="Microsoft Yahei" panose="020B0503020204020204" pitchFamily="34" charset="-122"/>
                <a:cs typeface="Arial" panose="020B0604020202020204" pitchFamily="34" charset="0"/>
              </a:rPr>
              <a:t>For merchant:</a:t>
            </a:r>
          </a:p>
          <a:p>
            <a:endParaRPr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342900" indent="-342900">
              <a:buFont typeface="Wingdings" pitchFamily="2" charset="2"/>
              <a:buChar char="l"/>
            </a:pPr>
            <a:r>
              <a:rPr lang="en-US" altLang="zh-TW" sz="2400" dirty="0">
                <a:solidFill>
                  <a:schemeClr val="bg1"/>
                </a:solidFill>
                <a:latin typeface="Arial" panose="020B0604020202020204" pitchFamily="34" charset="0"/>
                <a:ea typeface="Microsoft Yahei" panose="020B0503020204020204" pitchFamily="34" charset="-122"/>
                <a:cs typeface="Arial" panose="020B0604020202020204" pitchFamily="34" charset="0"/>
              </a:rPr>
              <a:t>Providing  user emotional prediction for specific restaurant</a:t>
            </a:r>
            <a:r>
              <a:rPr lang="en-US" altLang="zh-CN" sz="2400" dirty="0">
                <a:solidFill>
                  <a:schemeClr val="bg1"/>
                </a:solidFill>
                <a:latin typeface="Arial" panose="020B0604020202020204" pitchFamily="34" charset="0"/>
                <a:ea typeface="Microsoft Yahei" panose="020B0503020204020204" pitchFamily="34" charset="-122"/>
                <a:cs typeface="Arial" panose="020B0604020202020204" pitchFamily="34" charset="0"/>
              </a:rPr>
              <a:t>.</a:t>
            </a:r>
            <a:endParaRPr lang="en-US" altLang="zh-TW" sz="24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342900" indent="-342900">
              <a:buFont typeface="Wingdings" pitchFamily="2" charset="2"/>
              <a:buChar char="l"/>
            </a:pPr>
            <a:endParaRPr lang="en-US" altLang="zh-TW" sz="240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marL="342900" indent="-342900">
              <a:buFont typeface="Wingdings" pitchFamily="2" charset="2"/>
              <a:buChar char="l"/>
            </a:pPr>
            <a:r>
              <a:rPr lang="en-US" altLang="zh-TW" sz="2400" dirty="0">
                <a:solidFill>
                  <a:schemeClr val="bg1"/>
                </a:solidFill>
                <a:latin typeface="Arial" panose="020B0604020202020204" pitchFamily="34" charset="0"/>
                <a:ea typeface="Microsoft Yahei" panose="020B0503020204020204" pitchFamily="34" charset="-122"/>
                <a:cs typeface="Arial" panose="020B0604020202020204" pitchFamily="34" charset="0"/>
              </a:rPr>
              <a:t>Early warning for merchant making adjustment.</a:t>
            </a:r>
          </a:p>
        </p:txBody>
      </p:sp>
      <p:grpSp>
        <p:nvGrpSpPr>
          <p:cNvPr id="3" name="组合 2">
            <a:extLst>
              <a:ext uri="{FF2B5EF4-FFF2-40B4-BE49-F238E27FC236}">
                <a16:creationId xmlns:a16="http://schemas.microsoft.com/office/drawing/2014/main" id="{A402126F-684E-924B-85C3-5E31C945C0E8}"/>
              </a:ext>
            </a:extLst>
          </p:cNvPr>
          <p:cNvGrpSpPr/>
          <p:nvPr/>
        </p:nvGrpSpPr>
        <p:grpSpPr>
          <a:xfrm>
            <a:off x="347856" y="1789784"/>
            <a:ext cx="6874159" cy="5155491"/>
            <a:chOff x="884759" y="1160828"/>
            <a:chExt cx="6874159" cy="5155491"/>
          </a:xfrm>
        </p:grpSpPr>
        <p:sp>
          <p:nvSpPr>
            <p:cNvPr id="7" name="矩形 6">
              <a:extLst>
                <a:ext uri="{FF2B5EF4-FFF2-40B4-BE49-F238E27FC236}">
                  <a16:creationId xmlns:a16="http://schemas.microsoft.com/office/drawing/2014/main" id="{638B6200-C7BA-40BC-A668-2C374FED0005}"/>
                </a:ext>
              </a:extLst>
            </p:cNvPr>
            <p:cNvSpPr/>
            <p:nvPr/>
          </p:nvSpPr>
          <p:spPr>
            <a:xfrm>
              <a:off x="884759" y="1160828"/>
              <a:ext cx="6874159" cy="5155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descr="手机屏幕截图&#10;&#10;描述已自动生成">
              <a:extLst>
                <a:ext uri="{FF2B5EF4-FFF2-40B4-BE49-F238E27FC236}">
                  <a16:creationId xmlns:a16="http://schemas.microsoft.com/office/drawing/2014/main" id="{8232233F-89C0-43EE-8FC2-BC8825AC6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58" y="1356574"/>
              <a:ext cx="6169771" cy="4764001"/>
            </a:xfrm>
            <a:prstGeom prst="rect">
              <a:avLst/>
            </a:prstGeom>
          </p:spPr>
        </p:pic>
      </p:grpSp>
      <p:sp>
        <p:nvSpPr>
          <p:cNvPr id="5" name="文本框 6">
            <a:extLst>
              <a:ext uri="{FF2B5EF4-FFF2-40B4-BE49-F238E27FC236}">
                <a16:creationId xmlns:a16="http://schemas.microsoft.com/office/drawing/2014/main" id="{0C5402DD-870C-A84B-B7F4-925B83827D5F}"/>
              </a:ext>
            </a:extLst>
          </p:cNvPr>
          <p:cNvSpPr txBox="1"/>
          <p:nvPr/>
        </p:nvSpPr>
        <p:spPr>
          <a:xfrm>
            <a:off x="372973" y="794813"/>
            <a:ext cx="5088848" cy="466708"/>
          </a:xfrm>
          <a:prstGeom prst="rect">
            <a:avLst/>
          </a:prstGeom>
          <a:noFill/>
        </p:spPr>
        <p:txBody>
          <a:bodyPr wrap="none" lIns="96434" tIns="48217" rIns="96434" bIns="48217" rtlCol="0">
            <a:spAutoFit/>
          </a:bodyPr>
          <a:lstStyle/>
          <a:p>
            <a:pPr lvl="0" defTabSz="964565"/>
            <a:r>
              <a:rPr lang="en-US" altLang="zh-CN" sz="2400" dirty="0">
                <a:solidFill>
                  <a:srgbClr val="FF0000"/>
                </a:solidFill>
                <a:latin typeface="+mn-lt"/>
                <a:ea typeface="微软雅黑" panose="020B0503020204020204" pitchFamily="34" charset="-122"/>
                <a:cs typeface="+mn-ea"/>
              </a:rPr>
              <a:t>User Sentiment Analysis and Prediction</a:t>
            </a:r>
          </a:p>
        </p:txBody>
      </p:sp>
      <p:sp>
        <p:nvSpPr>
          <p:cNvPr id="8" name="文本框 7">
            <a:extLst>
              <a:ext uri="{FF2B5EF4-FFF2-40B4-BE49-F238E27FC236}">
                <a16:creationId xmlns:a16="http://schemas.microsoft.com/office/drawing/2014/main" id="{AED0C802-02C0-9240-A104-B2B07B3A75EE}"/>
              </a:ext>
            </a:extLst>
          </p:cNvPr>
          <p:cNvSpPr txBox="1"/>
          <p:nvPr/>
        </p:nvSpPr>
        <p:spPr>
          <a:xfrm>
            <a:off x="372973" y="266550"/>
            <a:ext cx="389807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PROBLEMS ANALYSIS</a:t>
            </a:r>
          </a:p>
        </p:txBody>
      </p:sp>
    </p:spTree>
    <p:extLst>
      <p:ext uri="{BB962C8B-B14F-4D97-AF65-F5344CB8AC3E}">
        <p14:creationId xmlns:p14="http://schemas.microsoft.com/office/powerpoint/2010/main" val="30297986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468935" y="1964423"/>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bg1"/>
              </a:solidFill>
            </a:endParaRPr>
          </a:p>
        </p:txBody>
      </p:sp>
      <p:sp>
        <p:nvSpPr>
          <p:cNvPr id="8" name="文本框 13"/>
          <p:cNvSpPr txBox="1">
            <a:spLocks noChangeArrowheads="1"/>
          </p:cNvSpPr>
          <p:nvPr/>
        </p:nvSpPr>
        <p:spPr bwMode="auto">
          <a:xfrm>
            <a:off x="2757748" y="2120684"/>
            <a:ext cx="3038011" cy="152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280" dirty="0">
                <a:solidFill>
                  <a:schemeClr val="bg1"/>
                </a:solidFill>
                <a:latin typeface="Agency FB" panose="020B0503020202020204" pitchFamily="34" charset="0"/>
                <a:ea typeface="SimSun-ExtB" panose="02010609060101010101" pitchFamily="49" charset="-122"/>
                <a:cs typeface="Arial" panose="020B0604020202020204" pitchFamily="34" charset="0"/>
              </a:rPr>
              <a:t>PART04</a:t>
            </a:r>
            <a:endParaRPr lang="zh-CN" altLang="en-US" sz="9280" dirty="0">
              <a:solidFill>
                <a:schemeClr val="bg1"/>
              </a:solidFill>
              <a:latin typeface="Agency FB" panose="020B0503020202020204" pitchFamily="34" charset="0"/>
              <a:ea typeface="SimSun-ExtB" panose="02010609060101010101" pitchFamily="49" charset="-122"/>
              <a:cs typeface="Arial" panose="020B0604020202020204" pitchFamily="34" charset="0"/>
            </a:endParaRPr>
          </a:p>
        </p:txBody>
      </p:sp>
      <p:sp>
        <p:nvSpPr>
          <p:cNvPr id="9" name="任意多边形 8"/>
          <p:cNvSpPr/>
          <p:nvPr/>
        </p:nvSpPr>
        <p:spPr>
          <a:xfrm>
            <a:off x="2468935" y="4803908"/>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rgbClr val="065B1C"/>
              </a:solidFill>
            </a:endParaRPr>
          </a:p>
        </p:txBody>
      </p:sp>
      <p:sp>
        <p:nvSpPr>
          <p:cNvPr id="11" name="文本框 66"/>
          <p:cNvSpPr txBox="1">
            <a:spLocks noChangeArrowheads="1"/>
          </p:cNvSpPr>
          <p:nvPr/>
        </p:nvSpPr>
        <p:spPr bwMode="auto">
          <a:xfrm>
            <a:off x="2492956" y="3797488"/>
            <a:ext cx="36917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bg1"/>
                </a:solidFill>
                <a:latin typeface="Agency FB" panose="020B0503020202020204" pitchFamily="34" charset="0"/>
                <a:ea typeface="SimSun-ExtB" panose="02010609060101010101" pitchFamily="49" charset="-122"/>
                <a:cs typeface="Arial" panose="020B0604020202020204" pitchFamily="34" charset="0"/>
              </a:rPr>
              <a:t>Conclusion &amp; Suggestion</a:t>
            </a:r>
            <a:r>
              <a:rPr lang="en-US" altLang="zh-CN" sz="2800" dirty="0">
                <a:solidFill>
                  <a:schemeClr val="bg1"/>
                </a:solidFill>
                <a:latin typeface="Helvetica" panose="020B0604020202020204" pitchFamily="34" charset="0"/>
                <a:ea typeface="SimSun-ExtB" panose="02010609060101010101" pitchFamily="49" charset="-122"/>
                <a:cs typeface="Arial" panose="020B0604020202020204" pitchFamily="34" charset="0"/>
              </a:rPr>
              <a:t> </a:t>
            </a:r>
          </a:p>
        </p:txBody>
      </p:sp>
      <p:sp>
        <p:nvSpPr>
          <p:cNvPr id="12" name="任意多边形 11"/>
          <p:cNvSpPr/>
          <p:nvPr/>
        </p:nvSpPr>
        <p:spPr>
          <a:xfrm flipH="1">
            <a:off x="6664287" y="-12699"/>
            <a:ext cx="6094176" cy="7245349"/>
          </a:xfrm>
          <a:custGeom>
            <a:avLst/>
            <a:gdLst>
              <a:gd name="connsiteX0" fmla="*/ 756568 w 4593513"/>
              <a:gd name="connsiteY0" fmla="*/ 0 h 7245349"/>
              <a:gd name="connsiteX1" fmla="*/ 4593513 w 4593513"/>
              <a:gd name="connsiteY1" fmla="*/ 0 h 7245349"/>
              <a:gd name="connsiteX2" fmla="*/ 3830873 w 4593513"/>
              <a:gd name="connsiteY2" fmla="*/ 7245349 h 7245349"/>
              <a:gd name="connsiteX3" fmla="*/ 0 w 4593513"/>
              <a:gd name="connsiteY3" fmla="*/ 7245349 h 7245349"/>
              <a:gd name="connsiteX4" fmla="*/ 0 w 4593513"/>
              <a:gd name="connsiteY4" fmla="*/ 7187657 h 72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513" h="7245349">
                <a:moveTo>
                  <a:pt x="756568" y="0"/>
                </a:moveTo>
                <a:lnTo>
                  <a:pt x="4593513" y="0"/>
                </a:lnTo>
                <a:lnTo>
                  <a:pt x="3830873" y="7245349"/>
                </a:lnTo>
                <a:lnTo>
                  <a:pt x="0" y="7245349"/>
                </a:lnTo>
                <a:lnTo>
                  <a:pt x="0" y="7187657"/>
                </a:lnTo>
                <a:close/>
              </a:path>
            </a:pathLst>
          </a:custGeom>
          <a:solidFill>
            <a:srgbClr val="EB1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917603" y="-12699"/>
            <a:ext cx="5926586" cy="7245349"/>
          </a:xfrm>
          <a:custGeom>
            <a:avLst/>
            <a:gdLst>
              <a:gd name="connsiteX0" fmla="*/ 756568 w 4593513"/>
              <a:gd name="connsiteY0" fmla="*/ 0 h 7245349"/>
              <a:gd name="connsiteX1" fmla="*/ 4593513 w 4593513"/>
              <a:gd name="connsiteY1" fmla="*/ 0 h 7245349"/>
              <a:gd name="connsiteX2" fmla="*/ 3830873 w 4593513"/>
              <a:gd name="connsiteY2" fmla="*/ 7245349 h 7245349"/>
              <a:gd name="connsiteX3" fmla="*/ 0 w 4593513"/>
              <a:gd name="connsiteY3" fmla="*/ 7245349 h 7245349"/>
              <a:gd name="connsiteX4" fmla="*/ 0 w 4593513"/>
              <a:gd name="connsiteY4" fmla="*/ 7187657 h 72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513" h="7245349">
                <a:moveTo>
                  <a:pt x="756568" y="0"/>
                </a:moveTo>
                <a:lnTo>
                  <a:pt x="4593513" y="0"/>
                </a:lnTo>
                <a:lnTo>
                  <a:pt x="3830873" y="7245349"/>
                </a:lnTo>
                <a:lnTo>
                  <a:pt x="0" y="7245349"/>
                </a:lnTo>
                <a:lnTo>
                  <a:pt x="0" y="7187657"/>
                </a:lnTo>
                <a:close/>
              </a:path>
            </a:pathLst>
          </a:cu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144320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300"/>
                                  </p:stCondLst>
                                  <p:iterate type="lt">
                                    <p:tmPct val="10000"/>
                                  </p:iterate>
                                  <p:childTnLst>
                                    <p:set>
                                      <p:cBhvr>
                                        <p:cTn id="20" dur="1" fill="hold">
                                          <p:stCondLst>
                                            <p:cond delay="0"/>
                                          </p:stCondLst>
                                        </p:cTn>
                                        <p:tgtEl>
                                          <p:spTgt spid="8"/>
                                        </p:tgtEl>
                                        <p:attrNameLst>
                                          <p:attrName>style.visibility</p:attrName>
                                        </p:attrNameLst>
                                      </p:cBhvr>
                                      <p:to>
                                        <p:strVal val="visible"/>
                                      </p:to>
                                    </p:set>
                                    <p:anim calcmode="lin" valueType="num">
                                      <p:cBhvr>
                                        <p:cTn id="21" dur="250" fill="hold"/>
                                        <p:tgtEl>
                                          <p:spTgt spid="8"/>
                                        </p:tgtEl>
                                        <p:attrNameLst>
                                          <p:attrName>ppt_w</p:attrName>
                                        </p:attrNameLst>
                                      </p:cBhvr>
                                      <p:tavLst>
                                        <p:tav tm="0">
                                          <p:val>
                                            <p:fltVal val="0"/>
                                          </p:val>
                                        </p:tav>
                                        <p:tav tm="100000">
                                          <p:val>
                                            <p:strVal val="#ppt_w"/>
                                          </p:val>
                                        </p:tav>
                                      </p:tavLst>
                                    </p:anim>
                                    <p:anim calcmode="lin" valueType="num">
                                      <p:cBhvr>
                                        <p:cTn id="22" dur="250" fill="hold"/>
                                        <p:tgtEl>
                                          <p:spTgt spid="8"/>
                                        </p:tgtEl>
                                        <p:attrNameLst>
                                          <p:attrName>ppt_h</p:attrName>
                                        </p:attrNameLst>
                                      </p:cBhvr>
                                      <p:tavLst>
                                        <p:tav tm="0">
                                          <p:val>
                                            <p:fltVal val="0"/>
                                          </p:val>
                                        </p:tav>
                                        <p:tav tm="100000">
                                          <p:val>
                                            <p:strVal val="#ppt_h"/>
                                          </p:val>
                                        </p:tav>
                                      </p:tavLst>
                                    </p:anim>
                                    <p:animEffect transition="in" filter="fade">
                                      <p:cBhvr>
                                        <p:cTn id="23" dur="250"/>
                                        <p:tgtEl>
                                          <p:spTgt spid="8"/>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 calcmode="lin" valueType="num">
                                      <p:cBhvr>
                                        <p:cTn id="26" dur="250" fill="hold"/>
                                        <p:tgtEl>
                                          <p:spTgt spid="11"/>
                                        </p:tgtEl>
                                        <p:attrNameLst>
                                          <p:attrName>ppt_w</p:attrName>
                                        </p:attrNameLst>
                                      </p:cBhvr>
                                      <p:tavLst>
                                        <p:tav tm="0">
                                          <p:val>
                                            <p:fltVal val="0"/>
                                          </p:val>
                                        </p:tav>
                                        <p:tav tm="100000">
                                          <p:val>
                                            <p:strVal val="#ppt_w"/>
                                          </p:val>
                                        </p:tav>
                                      </p:tavLst>
                                    </p:anim>
                                    <p:anim calcmode="lin" valueType="num">
                                      <p:cBhvr>
                                        <p:cTn id="27" dur="250" fill="hold"/>
                                        <p:tgtEl>
                                          <p:spTgt spid="11"/>
                                        </p:tgtEl>
                                        <p:attrNameLst>
                                          <p:attrName>ppt_h</p:attrName>
                                        </p:attrNameLst>
                                      </p:cBhvr>
                                      <p:tavLst>
                                        <p:tav tm="0">
                                          <p:val>
                                            <p:fltVal val="0"/>
                                          </p:val>
                                        </p:tav>
                                        <p:tav tm="100000">
                                          <p:val>
                                            <p:strVal val="#ppt_h"/>
                                          </p:val>
                                        </p:tav>
                                      </p:tavLst>
                                    </p:anim>
                                    <p:animEffect transition="in" filter="fade">
                                      <p:cBhvr>
                                        <p:cTn id="28"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468935" y="1964423"/>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bg1"/>
              </a:solidFill>
            </a:endParaRPr>
          </a:p>
        </p:txBody>
      </p:sp>
      <p:sp>
        <p:nvSpPr>
          <p:cNvPr id="8" name="文本框 13"/>
          <p:cNvSpPr txBox="1">
            <a:spLocks noChangeArrowheads="1"/>
          </p:cNvSpPr>
          <p:nvPr/>
        </p:nvSpPr>
        <p:spPr bwMode="auto">
          <a:xfrm>
            <a:off x="2757748" y="2120684"/>
            <a:ext cx="2824812" cy="152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280" dirty="0">
                <a:solidFill>
                  <a:schemeClr val="bg1"/>
                </a:solidFill>
                <a:latin typeface="Agency FB" panose="020B0503020202020204" pitchFamily="34" charset="0"/>
                <a:ea typeface="SimSun-ExtB" panose="02010609060101010101" pitchFamily="49" charset="-122"/>
                <a:cs typeface="Arial" panose="020B0604020202020204" pitchFamily="34" charset="0"/>
              </a:rPr>
              <a:t>PART01</a:t>
            </a:r>
            <a:endParaRPr lang="zh-CN" altLang="en-US" sz="9280" dirty="0">
              <a:solidFill>
                <a:schemeClr val="bg1"/>
              </a:solidFill>
              <a:latin typeface="Agency FB" panose="020B0503020202020204" pitchFamily="34" charset="0"/>
              <a:ea typeface="SimSun-ExtB" panose="02010609060101010101" pitchFamily="49" charset="-122"/>
              <a:cs typeface="Arial" panose="020B0604020202020204" pitchFamily="34" charset="0"/>
            </a:endParaRPr>
          </a:p>
        </p:txBody>
      </p:sp>
      <p:sp>
        <p:nvSpPr>
          <p:cNvPr id="9" name="任意多边形 8"/>
          <p:cNvSpPr/>
          <p:nvPr/>
        </p:nvSpPr>
        <p:spPr>
          <a:xfrm>
            <a:off x="2468935" y="5488533"/>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rgbClr val="065B1C"/>
              </a:solidFill>
            </a:endParaRPr>
          </a:p>
        </p:txBody>
      </p:sp>
      <p:sp>
        <p:nvSpPr>
          <p:cNvPr id="12" name="任意多边形 11"/>
          <p:cNvSpPr/>
          <p:nvPr/>
        </p:nvSpPr>
        <p:spPr>
          <a:xfrm flipH="1">
            <a:off x="6664287" y="-12699"/>
            <a:ext cx="6094176" cy="7245349"/>
          </a:xfrm>
          <a:custGeom>
            <a:avLst/>
            <a:gdLst>
              <a:gd name="connsiteX0" fmla="*/ 756568 w 4593513"/>
              <a:gd name="connsiteY0" fmla="*/ 0 h 7245349"/>
              <a:gd name="connsiteX1" fmla="*/ 4593513 w 4593513"/>
              <a:gd name="connsiteY1" fmla="*/ 0 h 7245349"/>
              <a:gd name="connsiteX2" fmla="*/ 3830873 w 4593513"/>
              <a:gd name="connsiteY2" fmla="*/ 7245349 h 7245349"/>
              <a:gd name="connsiteX3" fmla="*/ 0 w 4593513"/>
              <a:gd name="connsiteY3" fmla="*/ 7245349 h 7245349"/>
              <a:gd name="connsiteX4" fmla="*/ 0 w 4593513"/>
              <a:gd name="connsiteY4" fmla="*/ 7187657 h 72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513" h="7245349">
                <a:moveTo>
                  <a:pt x="756568" y="0"/>
                </a:moveTo>
                <a:lnTo>
                  <a:pt x="4593513" y="0"/>
                </a:lnTo>
                <a:lnTo>
                  <a:pt x="3830873" y="7245349"/>
                </a:lnTo>
                <a:lnTo>
                  <a:pt x="0" y="7245349"/>
                </a:lnTo>
                <a:lnTo>
                  <a:pt x="0" y="7187657"/>
                </a:lnTo>
                <a:close/>
              </a:path>
            </a:pathLst>
          </a:custGeom>
          <a:solidFill>
            <a:srgbClr val="D323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917603" y="-12699"/>
            <a:ext cx="5926586" cy="7245349"/>
          </a:xfrm>
          <a:custGeom>
            <a:avLst/>
            <a:gdLst>
              <a:gd name="connsiteX0" fmla="*/ 756568 w 4593513"/>
              <a:gd name="connsiteY0" fmla="*/ 0 h 7245349"/>
              <a:gd name="connsiteX1" fmla="*/ 4593513 w 4593513"/>
              <a:gd name="connsiteY1" fmla="*/ 0 h 7245349"/>
              <a:gd name="connsiteX2" fmla="*/ 3830873 w 4593513"/>
              <a:gd name="connsiteY2" fmla="*/ 7245349 h 7245349"/>
              <a:gd name="connsiteX3" fmla="*/ 0 w 4593513"/>
              <a:gd name="connsiteY3" fmla="*/ 7245349 h 7245349"/>
              <a:gd name="connsiteX4" fmla="*/ 0 w 4593513"/>
              <a:gd name="connsiteY4" fmla="*/ 7187657 h 72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513" h="7245349">
                <a:moveTo>
                  <a:pt x="756568" y="0"/>
                </a:moveTo>
                <a:lnTo>
                  <a:pt x="4593513" y="0"/>
                </a:lnTo>
                <a:lnTo>
                  <a:pt x="3830873" y="7245349"/>
                </a:lnTo>
                <a:lnTo>
                  <a:pt x="0" y="7245349"/>
                </a:lnTo>
                <a:lnTo>
                  <a:pt x="0" y="7187657"/>
                </a:lnTo>
                <a:close/>
              </a:path>
            </a:pathLst>
          </a:custGeom>
          <a:blipFill dpi="0" rotWithShape="1">
            <a:blip r:embed="rId3" cstate="screen"/>
            <a:srcRect/>
            <a:stretch>
              <a:fillRect t="175" b="1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66">
            <a:extLst>
              <a:ext uri="{FF2B5EF4-FFF2-40B4-BE49-F238E27FC236}">
                <a16:creationId xmlns:a16="http://schemas.microsoft.com/office/drawing/2014/main" id="{17338CB9-A7FB-46E4-9161-2CAA9B422CA5}"/>
              </a:ext>
            </a:extLst>
          </p:cNvPr>
          <p:cNvSpPr txBox="1">
            <a:spLocks noChangeArrowheads="1"/>
          </p:cNvSpPr>
          <p:nvPr/>
        </p:nvSpPr>
        <p:spPr bwMode="auto">
          <a:xfrm>
            <a:off x="2549358" y="3609975"/>
            <a:ext cx="324159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latinLnBrk="0" hangingPunct="1"/>
            <a:r>
              <a:rPr lang="en-US" altLang="ko-KR" sz="3200" dirty="0">
                <a:solidFill>
                  <a:schemeClr val="bg1"/>
                </a:solidFill>
                <a:latin typeface="Agency FB" panose="020B0503020202020204" pitchFamily="34" charset="0"/>
                <a:ea typeface="SimSun-ExtB" panose="02010609060101010101" pitchFamily="49" charset="-122"/>
                <a:cs typeface="Arial" panose="020B0604020202020204" pitchFamily="34" charset="0"/>
              </a:rPr>
              <a:t>COMPANY BACKGROUND</a:t>
            </a:r>
          </a:p>
          <a:p>
            <a:pPr algn="ctr" eaLnBrk="1" latinLnBrk="0" hangingPunct="1"/>
            <a:r>
              <a:rPr lang="en-US" altLang="ko-KR" sz="3200" dirty="0">
                <a:solidFill>
                  <a:schemeClr val="bg1"/>
                </a:solidFill>
                <a:latin typeface="Agency FB" panose="020B0503020202020204" pitchFamily="34" charset="0"/>
                <a:ea typeface="SimSun-ExtB" panose="02010609060101010101" pitchFamily="49" charset="-122"/>
                <a:cs typeface="Arial" panose="020B0604020202020204" pitchFamily="34" charset="0"/>
              </a:rPr>
              <a:t>AND</a:t>
            </a:r>
          </a:p>
          <a:p>
            <a:pPr algn="ctr" eaLnBrk="1" latinLnBrk="0" hangingPunct="1"/>
            <a:r>
              <a:rPr lang="en-US" altLang="ko-KR" sz="3200" dirty="0">
                <a:solidFill>
                  <a:schemeClr val="bg1"/>
                </a:solidFill>
                <a:latin typeface="Agency FB" panose="020B0503020202020204" pitchFamily="34" charset="0"/>
                <a:ea typeface="SimSun-ExtB" panose="02010609060101010101" pitchFamily="49" charset="-122"/>
                <a:cs typeface="Arial" panose="020B0604020202020204" pitchFamily="34" charset="0"/>
              </a:rPr>
              <a:t>BUSINESS PROBLEMS</a:t>
            </a:r>
          </a:p>
        </p:txBody>
      </p:sp>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5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250"/>
                                        <p:tgtEl>
                                          <p:spTgt spid="12"/>
                                        </p:tgtEl>
                                      </p:cBhvr>
                                    </p:animEffect>
                                  </p:childTnLst>
                                </p:cTn>
                              </p:par>
                              <p:par>
                                <p:cTn id="11" presetID="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250" fill="hold"/>
                                        <p:tgtEl>
                                          <p:spTgt spid="7"/>
                                        </p:tgtEl>
                                        <p:attrNameLst>
                                          <p:attrName>ppt_x</p:attrName>
                                        </p:attrNameLst>
                                      </p:cBhvr>
                                      <p:tavLst>
                                        <p:tav tm="0">
                                          <p:val>
                                            <p:strVal val="0-#ppt_w/2"/>
                                          </p:val>
                                        </p:tav>
                                        <p:tav tm="100000">
                                          <p:val>
                                            <p:strVal val="#ppt_x"/>
                                          </p:val>
                                        </p:tav>
                                      </p:tavLst>
                                    </p:anim>
                                    <p:anim calcmode="lin" valueType="num">
                                      <p:cBhvr additive="base">
                                        <p:cTn id="14" dur="25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250" fill="hold"/>
                                        <p:tgtEl>
                                          <p:spTgt spid="9"/>
                                        </p:tgtEl>
                                        <p:attrNameLst>
                                          <p:attrName>ppt_x</p:attrName>
                                        </p:attrNameLst>
                                      </p:cBhvr>
                                      <p:tavLst>
                                        <p:tav tm="0">
                                          <p:val>
                                            <p:strVal val="1+#ppt_w/2"/>
                                          </p:val>
                                        </p:tav>
                                        <p:tav tm="100000">
                                          <p:val>
                                            <p:strVal val="#ppt_x"/>
                                          </p:val>
                                        </p:tav>
                                      </p:tavLst>
                                    </p:anim>
                                    <p:anim calcmode="lin" valueType="num">
                                      <p:cBhvr additive="base">
                                        <p:cTn id="18" dur="250" fill="hold"/>
                                        <p:tgtEl>
                                          <p:spTgt spid="9"/>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300"/>
                                  </p:stCondLst>
                                  <p:iterate type="lt">
                                    <p:tmPct val="10000"/>
                                  </p:iterate>
                                  <p:childTnLst>
                                    <p:set>
                                      <p:cBhvr>
                                        <p:cTn id="20" dur="1" fill="hold">
                                          <p:stCondLst>
                                            <p:cond delay="0"/>
                                          </p:stCondLst>
                                        </p:cTn>
                                        <p:tgtEl>
                                          <p:spTgt spid="8"/>
                                        </p:tgtEl>
                                        <p:attrNameLst>
                                          <p:attrName>style.visibility</p:attrName>
                                        </p:attrNameLst>
                                      </p:cBhvr>
                                      <p:to>
                                        <p:strVal val="visible"/>
                                      </p:to>
                                    </p:set>
                                    <p:anim calcmode="lin" valueType="num">
                                      <p:cBhvr>
                                        <p:cTn id="21" dur="250" fill="hold"/>
                                        <p:tgtEl>
                                          <p:spTgt spid="8"/>
                                        </p:tgtEl>
                                        <p:attrNameLst>
                                          <p:attrName>ppt_w</p:attrName>
                                        </p:attrNameLst>
                                      </p:cBhvr>
                                      <p:tavLst>
                                        <p:tav tm="0">
                                          <p:val>
                                            <p:fltVal val="0"/>
                                          </p:val>
                                        </p:tav>
                                        <p:tav tm="100000">
                                          <p:val>
                                            <p:strVal val="#ppt_w"/>
                                          </p:val>
                                        </p:tav>
                                      </p:tavLst>
                                    </p:anim>
                                    <p:anim calcmode="lin" valueType="num">
                                      <p:cBhvr>
                                        <p:cTn id="22" dur="250" fill="hold"/>
                                        <p:tgtEl>
                                          <p:spTgt spid="8"/>
                                        </p:tgtEl>
                                        <p:attrNameLst>
                                          <p:attrName>ppt_h</p:attrName>
                                        </p:attrNameLst>
                                      </p:cBhvr>
                                      <p:tavLst>
                                        <p:tav tm="0">
                                          <p:val>
                                            <p:fltVal val="0"/>
                                          </p:val>
                                        </p:tav>
                                        <p:tav tm="100000">
                                          <p:val>
                                            <p:strVal val="#ppt_h"/>
                                          </p:val>
                                        </p:tav>
                                      </p:tavLst>
                                    </p:anim>
                                    <p:animEffect transition="in" filter="fade">
                                      <p:cBhvr>
                                        <p:cTn id="23" dur="250"/>
                                        <p:tgtEl>
                                          <p:spTgt spid="8"/>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 calcmode="lin" valueType="num">
                                      <p:cBhvr>
                                        <p:cTn id="26" dur="250" fill="hold"/>
                                        <p:tgtEl>
                                          <p:spTgt spid="14"/>
                                        </p:tgtEl>
                                        <p:attrNameLst>
                                          <p:attrName>ppt_w</p:attrName>
                                        </p:attrNameLst>
                                      </p:cBhvr>
                                      <p:tavLst>
                                        <p:tav tm="0">
                                          <p:val>
                                            <p:fltVal val="0"/>
                                          </p:val>
                                        </p:tav>
                                        <p:tav tm="100000">
                                          <p:val>
                                            <p:strVal val="#ppt_w"/>
                                          </p:val>
                                        </p:tav>
                                      </p:tavLst>
                                    </p:anim>
                                    <p:anim calcmode="lin" valueType="num">
                                      <p:cBhvr>
                                        <p:cTn id="27" dur="250" fill="hold"/>
                                        <p:tgtEl>
                                          <p:spTgt spid="14"/>
                                        </p:tgtEl>
                                        <p:attrNameLst>
                                          <p:attrName>ppt_h</p:attrName>
                                        </p:attrNameLst>
                                      </p:cBhvr>
                                      <p:tavLst>
                                        <p:tav tm="0">
                                          <p:val>
                                            <p:fltVal val="0"/>
                                          </p:val>
                                        </p:tav>
                                        <p:tav tm="100000">
                                          <p:val>
                                            <p:strVal val="#ppt_h"/>
                                          </p:val>
                                        </p:tav>
                                      </p:tavLst>
                                    </p:anim>
                                    <p:animEffect transition="in" filter="fade">
                                      <p:cBhvr>
                                        <p:cTn id="28"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EF4E779-A2E1-4522-B556-F64DC888FDDE}"/>
              </a:ext>
            </a:extLst>
          </p:cNvPr>
          <p:cNvSpPr/>
          <p:nvPr/>
        </p:nvSpPr>
        <p:spPr>
          <a:xfrm>
            <a:off x="366670" y="3616325"/>
            <a:ext cx="11161355" cy="1938992"/>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rgbClr val="FF0000"/>
                </a:solidFill>
                <a:cs typeface="Calibri" panose="020F0502020204030204" pitchFamily="34" charset="0"/>
              </a:rPr>
              <a:t>Classify sentiment </a:t>
            </a:r>
            <a:r>
              <a:rPr lang="en-US" altLang="zh-CN" sz="2400" dirty="0">
                <a:solidFill>
                  <a:schemeClr val="bg1"/>
                </a:solidFill>
                <a:cs typeface="Calibri" panose="020F0502020204030204" pitchFamily="34" charset="0"/>
              </a:rPr>
              <a:t>from customer review and</a:t>
            </a:r>
            <a:r>
              <a:rPr lang="zh-CN" altLang="en-US" sz="2400" dirty="0">
                <a:solidFill>
                  <a:schemeClr val="bg1"/>
                </a:solidFill>
                <a:cs typeface="Calibri" panose="020F0502020204030204" pitchFamily="34" charset="0"/>
              </a:rPr>
              <a:t> </a:t>
            </a:r>
            <a:r>
              <a:rPr lang="en-US" altLang="zh-CN" sz="2400" dirty="0">
                <a:solidFill>
                  <a:schemeClr val="bg1"/>
                </a:solidFill>
                <a:cs typeface="Calibri" panose="020F0502020204030204" pitchFamily="34" charset="0"/>
              </a:rPr>
              <a:t>establish vocabulary library of sentiment to help decision-making for merchant</a:t>
            </a:r>
          </a:p>
          <a:p>
            <a:endParaRPr lang="en-US" altLang="zh-CN" sz="2400" dirty="0">
              <a:solidFill>
                <a:schemeClr val="bg1"/>
              </a:solidFill>
              <a:cs typeface="Calibri" panose="020F0502020204030204" pitchFamily="34" charset="0"/>
            </a:endParaRPr>
          </a:p>
          <a:p>
            <a:pPr marL="342900" indent="-342900">
              <a:buFont typeface="Arial" panose="020B0604020202020204" pitchFamily="34" charset="0"/>
              <a:buChar char="•"/>
            </a:pPr>
            <a:r>
              <a:rPr lang="en-US" altLang="zh-CN" sz="2400" dirty="0">
                <a:solidFill>
                  <a:schemeClr val="bg1"/>
                </a:solidFill>
                <a:cs typeface="Calibri" panose="020F0502020204030204" pitchFamily="34" charset="0"/>
              </a:rPr>
              <a:t>Analysis sentiment trend through topic modeling of word distribution to </a:t>
            </a:r>
            <a:r>
              <a:rPr lang="en-US" altLang="zh-CN" sz="2400" dirty="0">
                <a:solidFill>
                  <a:srgbClr val="FF0000"/>
                </a:solidFill>
                <a:cs typeface="Calibri" panose="020F0502020204030204" pitchFamily="34" charset="0"/>
              </a:rPr>
              <a:t>predict the fluctuation</a:t>
            </a:r>
            <a:r>
              <a:rPr lang="en-US" altLang="zh-CN" sz="2400" dirty="0">
                <a:solidFill>
                  <a:schemeClr val="bg1"/>
                </a:solidFill>
                <a:cs typeface="Calibri" panose="020F0502020204030204" pitchFamily="34" charset="0"/>
              </a:rPr>
              <a:t> of customer emotions</a:t>
            </a:r>
            <a:endParaRPr lang="zh-CN" altLang="en-US" sz="2400" dirty="0">
              <a:solidFill>
                <a:schemeClr val="bg1"/>
              </a:solidFill>
              <a:cs typeface="Calibri" panose="020F0502020204030204" pitchFamily="34" charset="0"/>
            </a:endParaRPr>
          </a:p>
        </p:txBody>
      </p:sp>
      <p:sp>
        <p:nvSpPr>
          <p:cNvPr id="4" name="文本框 3">
            <a:extLst>
              <a:ext uri="{FF2B5EF4-FFF2-40B4-BE49-F238E27FC236}">
                <a16:creationId xmlns:a16="http://schemas.microsoft.com/office/drawing/2014/main" id="{86843D3A-7B6F-448F-B192-BE9BAFF462E5}"/>
              </a:ext>
            </a:extLst>
          </p:cNvPr>
          <p:cNvSpPr txBox="1"/>
          <p:nvPr/>
        </p:nvSpPr>
        <p:spPr>
          <a:xfrm>
            <a:off x="372973" y="266550"/>
            <a:ext cx="4718426"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Conclusion &amp; Suggestions</a:t>
            </a:r>
          </a:p>
        </p:txBody>
      </p:sp>
      <p:sp>
        <p:nvSpPr>
          <p:cNvPr id="5" name="矩形 1">
            <a:extLst>
              <a:ext uri="{FF2B5EF4-FFF2-40B4-BE49-F238E27FC236}">
                <a16:creationId xmlns:a16="http://schemas.microsoft.com/office/drawing/2014/main" id="{830F1E71-05A7-4248-ADE9-59D1AD5C022D}"/>
              </a:ext>
            </a:extLst>
          </p:cNvPr>
          <p:cNvSpPr/>
          <p:nvPr/>
        </p:nvSpPr>
        <p:spPr>
          <a:xfrm>
            <a:off x="366670" y="1800288"/>
            <a:ext cx="11175273" cy="1569660"/>
          </a:xfrm>
          <a:prstGeom prst="rect">
            <a:avLst/>
          </a:prstGeom>
        </p:spPr>
        <p:txBody>
          <a:bodyPr wrap="square">
            <a:spAutoFit/>
          </a:bodyPr>
          <a:lstStyle/>
          <a:p>
            <a:pPr marL="342900" indent="-342900">
              <a:buFont typeface="Arial" panose="020B0604020202020204" pitchFamily="34" charset="0"/>
              <a:buChar char="•"/>
            </a:pPr>
            <a:r>
              <a:rPr lang="en-US" altLang="zh-CN" sz="2400" dirty="0">
                <a:solidFill>
                  <a:schemeClr val="bg1"/>
                </a:solidFill>
                <a:cs typeface="Calibri" panose="020F0502020204030204" pitchFamily="34" charset="0"/>
              </a:rPr>
              <a:t>Selection of </a:t>
            </a:r>
            <a:r>
              <a:rPr lang="en-US" altLang="zh-CN" sz="2400" dirty="0">
                <a:solidFill>
                  <a:srgbClr val="FF0000"/>
                </a:solidFill>
                <a:cs typeface="Calibri" panose="020F0502020204030204" pitchFamily="34" charset="0"/>
              </a:rPr>
              <a:t>popular categories </a:t>
            </a:r>
            <a:r>
              <a:rPr lang="en-US" altLang="zh-CN" sz="2400" dirty="0">
                <a:solidFill>
                  <a:schemeClr val="bg1"/>
                </a:solidFill>
                <a:cs typeface="Calibri" panose="020F0502020204030204" pitchFamily="34" charset="0"/>
              </a:rPr>
              <a:t>of certain industry and proper reviews</a:t>
            </a:r>
          </a:p>
          <a:p>
            <a:endParaRPr lang="en-US" altLang="zh-CN" sz="2400" dirty="0">
              <a:solidFill>
                <a:schemeClr val="bg1"/>
              </a:solidFill>
              <a:cs typeface="Calibri" panose="020F0502020204030204" pitchFamily="34" charset="0"/>
            </a:endParaRPr>
          </a:p>
          <a:p>
            <a:pPr marL="342900" indent="-342900">
              <a:buFont typeface="Arial" panose="020B0604020202020204" pitchFamily="34" charset="0"/>
              <a:buChar char="•"/>
            </a:pPr>
            <a:r>
              <a:rPr lang="en-US" altLang="zh-CN" sz="2400" dirty="0">
                <a:solidFill>
                  <a:srgbClr val="FF0000"/>
                </a:solidFill>
                <a:cs typeface="Calibri" panose="020F0502020204030204" pitchFamily="34" charset="0"/>
              </a:rPr>
              <a:t>Basic language processing </a:t>
            </a:r>
            <a:r>
              <a:rPr lang="en-US" altLang="zh-CN" sz="2400" dirty="0">
                <a:solidFill>
                  <a:schemeClr val="bg1"/>
                </a:solidFill>
                <a:cs typeface="Calibri" panose="020F0502020204030204" pitchFamily="34" charset="0"/>
              </a:rPr>
              <a:t>from abundant texts to provide suggestions to businesses of certain categories </a:t>
            </a:r>
            <a:endParaRPr lang="zh-CN" altLang="en-US" sz="2400" dirty="0">
              <a:solidFill>
                <a:schemeClr val="bg1"/>
              </a:solidFill>
              <a:cs typeface="Calibri" panose="020F0502020204030204" pitchFamily="34" charset="0"/>
            </a:endParaRPr>
          </a:p>
        </p:txBody>
      </p:sp>
    </p:spTree>
    <p:extLst>
      <p:ext uri="{BB962C8B-B14F-4D97-AF65-F5344CB8AC3E}">
        <p14:creationId xmlns:p14="http://schemas.microsoft.com/office/powerpoint/2010/main" val="31165727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6464" y="1615712"/>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3" name="矩形 259"/>
          <p:cNvSpPr>
            <a:spLocks noChangeArrowheads="1"/>
          </p:cNvSpPr>
          <p:nvPr/>
        </p:nvSpPr>
        <p:spPr bwMode="auto">
          <a:xfrm>
            <a:off x="5479234" y="3728044"/>
            <a:ext cx="449257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800" cap="all" dirty="0">
                <a:solidFill>
                  <a:schemeClr val="bg1"/>
                </a:solidFill>
                <a:cs typeface="Arial" panose="020B0604020202020204" pitchFamily="34" charset="0"/>
              </a:rPr>
              <a:t>General work summary report</a:t>
            </a:r>
            <a:endParaRPr lang="zh-CN" altLang="en-US" sz="1800" cap="all" dirty="0">
              <a:solidFill>
                <a:schemeClr val="bg1"/>
              </a:solidFill>
              <a:cs typeface="Arial" panose="020B0604020202020204" pitchFamily="34" charset="0"/>
            </a:endParaRPr>
          </a:p>
        </p:txBody>
      </p:sp>
      <p:pic>
        <p:nvPicPr>
          <p:cNvPr id="12" name="Picture 6" descr="“yelp city”的图片搜索结果">
            <a:extLst>
              <a:ext uri="{FF2B5EF4-FFF2-40B4-BE49-F238E27FC236}">
                <a16:creationId xmlns:a16="http://schemas.microsoft.com/office/drawing/2014/main" id="{949C1DDA-E41F-4BCE-99B3-49F457338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98" b="15965"/>
          <a:stretch/>
        </p:blipFill>
        <p:spPr bwMode="auto">
          <a:xfrm>
            <a:off x="0" y="0"/>
            <a:ext cx="12858750" cy="723265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D993B20-7AA1-439D-BE39-C3352E0A547A}"/>
              </a:ext>
            </a:extLst>
          </p:cNvPr>
          <p:cNvSpPr/>
          <p:nvPr/>
        </p:nvSpPr>
        <p:spPr>
          <a:xfrm>
            <a:off x="0" y="-17949"/>
            <a:ext cx="8301583" cy="7232650"/>
          </a:xfrm>
          <a:prstGeom prst="rect">
            <a:avLst/>
          </a:prstGeom>
          <a:solidFill>
            <a:schemeClr val="dk1">
              <a:alpha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矩形 259">
            <a:extLst>
              <a:ext uri="{FF2B5EF4-FFF2-40B4-BE49-F238E27FC236}">
                <a16:creationId xmlns:a16="http://schemas.microsoft.com/office/drawing/2014/main" id="{A4B42F97-0E46-484F-BFEF-8FB4B4355B27}"/>
              </a:ext>
            </a:extLst>
          </p:cNvPr>
          <p:cNvSpPr>
            <a:spLocks noChangeArrowheads="1"/>
          </p:cNvSpPr>
          <p:nvPr/>
        </p:nvSpPr>
        <p:spPr bwMode="auto">
          <a:xfrm>
            <a:off x="196464" y="3081713"/>
            <a:ext cx="7128792"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8800" dirty="0">
                <a:solidFill>
                  <a:schemeClr val="bg1"/>
                </a:solidFill>
                <a:latin typeface="Agency FB" panose="020B0503020202020204" pitchFamily="34" charset="0"/>
                <a:ea typeface="SimSun-ExtB" panose="02010609060101010101" pitchFamily="49" charset="-122"/>
                <a:cs typeface="Arial" panose="020B0604020202020204" pitchFamily="34" charset="0"/>
              </a:rPr>
              <a:t>Thanks!</a:t>
            </a:r>
            <a:endParaRPr lang="zh-CN" altLang="en-US" sz="8800" dirty="0">
              <a:solidFill>
                <a:schemeClr val="bg1"/>
              </a:solidFill>
              <a:latin typeface="Agency FB" panose="020B0503020202020204" pitchFamily="34" charset="0"/>
              <a:ea typeface="SimSun-ExtB" panose="02010609060101010101" pitchFamily="49" charset="-122"/>
              <a:cs typeface="Arial" panose="020B060402020202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165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13"/>
                                        </p:tgtEl>
                                      </p:cBhvr>
                                    </p:animEffect>
                                    <p:animScale>
                                      <p:cBhvr>
                                        <p:cTn id="15"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文本框 60"/>
          <p:cNvSpPr txBox="1"/>
          <p:nvPr/>
        </p:nvSpPr>
        <p:spPr>
          <a:xfrm>
            <a:off x="372973" y="266550"/>
            <a:ext cx="4681493"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n-lt"/>
              </a:rPr>
              <a:t>COMPANY BACKGROUND</a:t>
            </a:r>
            <a:endParaRPr lang="zh-CN" altLang="en-US" sz="28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n-lt"/>
            </a:endParaRPr>
          </a:p>
        </p:txBody>
      </p:sp>
      <p:sp>
        <p:nvSpPr>
          <p:cNvPr id="63" name="Rectangle 3">
            <a:extLst>
              <a:ext uri="{FF2B5EF4-FFF2-40B4-BE49-F238E27FC236}">
                <a16:creationId xmlns:a16="http://schemas.microsoft.com/office/drawing/2014/main" id="{302FFD04-0D0E-408E-8E81-B7045BAA80EF}"/>
              </a:ext>
            </a:extLst>
          </p:cNvPr>
          <p:cNvSpPr txBox="1">
            <a:spLocks noChangeArrowheads="1"/>
          </p:cNvSpPr>
          <p:nvPr/>
        </p:nvSpPr>
        <p:spPr bwMode="auto">
          <a:xfrm>
            <a:off x="358951" y="808013"/>
            <a:ext cx="11254999" cy="3418501"/>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just" latinLnBrk="0"/>
            <a:r>
              <a:rPr lang="en-US" altLang="ko-KR" sz="1800" b="0" dirty="0">
                <a:effectLst/>
                <a:latin typeface="+mn-lt"/>
                <a:cs typeface="Arial" panose="020B0604020202020204" pitchFamily="34" charset="0"/>
              </a:rPr>
              <a:t>Yelp, founded in 2004 in the United States, is a business directory service and </a:t>
            </a:r>
            <a:r>
              <a:rPr lang="en-US" altLang="ko-KR" sz="1800" dirty="0">
                <a:solidFill>
                  <a:srgbClr val="D32323"/>
                </a:solidFill>
                <a:effectLst/>
                <a:latin typeface="+mn-lt"/>
                <a:cs typeface="Arial" panose="020B0604020202020204" pitchFamily="34" charset="0"/>
              </a:rPr>
              <a:t>crowd-sourced review forum</a:t>
            </a:r>
            <a:r>
              <a:rPr lang="en-US" altLang="ko-KR" sz="1800" b="0" dirty="0">
                <a:effectLst/>
                <a:latin typeface="+mn-lt"/>
                <a:cs typeface="Arial" panose="020B0604020202020204" pitchFamily="34" charset="0"/>
              </a:rPr>
              <a:t>. On this platform, users could review almost every type of local business, from restaurants, boutiques and salons to dentists, mechanics, plumbers and more. </a:t>
            </a:r>
          </a:p>
          <a:p>
            <a:pPr algn="just" latinLnBrk="0"/>
            <a:endParaRPr lang="en-US" altLang="ko-KR" sz="1800" b="0" dirty="0">
              <a:effectLst/>
              <a:latin typeface="+mn-lt"/>
              <a:cs typeface="Arial" panose="020B0604020202020204" pitchFamily="34" charset="0"/>
            </a:endParaRPr>
          </a:p>
          <a:p>
            <a:pPr algn="just" latinLnBrk="0"/>
            <a:r>
              <a:rPr lang="en-US" altLang="ko-KR" sz="1800" b="0" dirty="0">
                <a:effectLst/>
                <a:latin typeface="+mn-lt"/>
                <a:cs typeface="Arial" panose="020B0604020202020204" pitchFamily="34" charset="0"/>
              </a:rPr>
              <a:t>In 2019, Yelp has $1.0 billion net revenue. As of December 31, 2019, it has 4.9 million active claimed local business locations and 205 million cumulative reviews. However, in 2019 Q4, although it has 36 million app unique devices and 565,000 paying advertising locations monthly, the net income of Yelp has </a:t>
            </a:r>
            <a:r>
              <a:rPr lang="en-US" altLang="ko-KR" sz="1800" dirty="0">
                <a:solidFill>
                  <a:schemeClr val="accent1"/>
                </a:solidFill>
                <a:effectLst/>
                <a:latin typeface="+mn-lt"/>
                <a:cs typeface="Arial" panose="020B0604020202020204" pitchFamily="34" charset="0"/>
              </a:rPr>
              <a:t>decreased 46%</a:t>
            </a:r>
            <a:r>
              <a:rPr lang="en-US" altLang="ko-KR" sz="1800" dirty="0">
                <a:effectLst/>
                <a:latin typeface="+mn-lt"/>
                <a:cs typeface="Arial" panose="020B0604020202020204" pitchFamily="34" charset="0"/>
              </a:rPr>
              <a:t>, </a:t>
            </a:r>
            <a:r>
              <a:rPr lang="en-US" altLang="ko-KR" sz="1800" b="0" dirty="0">
                <a:effectLst/>
                <a:latin typeface="+mn-lt"/>
                <a:cs typeface="Arial" panose="020B0604020202020204" pitchFamily="34" charset="0"/>
              </a:rPr>
              <a:t>which indicates </a:t>
            </a:r>
            <a:r>
              <a:rPr lang="en-US" altLang="ko-KR" sz="1800" dirty="0">
                <a:solidFill>
                  <a:schemeClr val="accent1"/>
                </a:solidFill>
                <a:effectLst/>
                <a:latin typeface="+mn-lt"/>
                <a:cs typeface="Arial" panose="020B0604020202020204" pitchFamily="34" charset="0"/>
              </a:rPr>
              <a:t>problems</a:t>
            </a:r>
            <a:r>
              <a:rPr lang="en-US" altLang="ko-KR" sz="1800" b="0" dirty="0">
                <a:solidFill>
                  <a:srgbClr val="C00000"/>
                </a:solidFill>
                <a:effectLst/>
                <a:latin typeface="+mn-lt"/>
                <a:cs typeface="Arial" panose="020B0604020202020204" pitchFamily="34" charset="0"/>
              </a:rPr>
              <a:t> </a:t>
            </a:r>
            <a:r>
              <a:rPr lang="en-US" altLang="ko-KR" sz="1800" b="0" dirty="0">
                <a:effectLst/>
                <a:latin typeface="+mn-lt"/>
                <a:cs typeface="Arial" panose="020B0604020202020204" pitchFamily="34" charset="0"/>
              </a:rPr>
              <a:t>inside. </a:t>
            </a:r>
          </a:p>
          <a:p>
            <a:pPr algn="just" latinLnBrk="0"/>
            <a:endParaRPr lang="en-US" altLang="ko-KR" sz="1800" b="0" dirty="0">
              <a:solidFill>
                <a:schemeClr val="accent1"/>
              </a:solidFill>
              <a:effectLst/>
              <a:latin typeface="+mn-lt"/>
              <a:cs typeface="Arial" panose="020B0604020202020204" pitchFamily="34" charset="0"/>
            </a:endParaRPr>
          </a:p>
          <a:p>
            <a:pPr algn="just" latinLnBrk="0"/>
            <a:r>
              <a:rPr lang="en-US" altLang="ko-KR" sz="1800" b="0" dirty="0">
                <a:effectLst/>
                <a:latin typeface="+mn-lt"/>
                <a:cs typeface="Arial" panose="020B0604020202020204" pitchFamily="34" charset="0"/>
              </a:rPr>
              <a:t>The company said the sharp decrease of net income was because the </a:t>
            </a:r>
            <a:r>
              <a:rPr lang="en-US" altLang="ko-KR" sz="1800" dirty="0">
                <a:solidFill>
                  <a:schemeClr val="accent1"/>
                </a:solidFill>
                <a:effectLst/>
                <a:latin typeface="+mn-lt"/>
                <a:cs typeface="Arial" panose="020B0604020202020204" pitchFamily="34" charset="0"/>
              </a:rPr>
              <a:t>decreased revenue </a:t>
            </a:r>
            <a:r>
              <a:rPr lang="en-US" altLang="ko-KR" sz="1800" b="0" dirty="0">
                <a:effectLst/>
                <a:latin typeface="+mn-lt"/>
                <a:cs typeface="Arial" panose="020B0604020202020204" pitchFamily="34" charset="0"/>
              </a:rPr>
              <a:t>from</a:t>
            </a:r>
            <a:r>
              <a:rPr lang="en-US" altLang="ko-KR" sz="1800" dirty="0">
                <a:solidFill>
                  <a:schemeClr val="accent1"/>
                </a:solidFill>
                <a:effectLst/>
                <a:latin typeface="+mn-lt"/>
                <a:cs typeface="Arial" panose="020B0604020202020204" pitchFamily="34" charset="0"/>
              </a:rPr>
              <a:t> </a:t>
            </a:r>
            <a:r>
              <a:rPr lang="en-US" altLang="ko-KR" sz="1800" b="0" dirty="0">
                <a:effectLst/>
                <a:latin typeface="+mn-lt"/>
                <a:cs typeface="Arial" panose="020B0604020202020204" pitchFamily="34" charset="0"/>
              </a:rPr>
              <a:t>small and medium-sized </a:t>
            </a:r>
            <a:r>
              <a:rPr lang="en-US" altLang="ko-KR" sz="1800" dirty="0">
                <a:solidFill>
                  <a:srgbClr val="FF0000"/>
                </a:solidFill>
                <a:effectLst/>
                <a:latin typeface="+mn-lt"/>
                <a:cs typeface="Arial" panose="020B0604020202020204" pitchFamily="34" charset="0"/>
              </a:rPr>
              <a:t>local businesses </a:t>
            </a:r>
            <a:r>
              <a:rPr lang="en-US" altLang="ko-KR" sz="1800" b="0" dirty="0">
                <a:effectLst/>
                <a:latin typeface="+mn-lt"/>
                <a:cs typeface="Arial" panose="020B0604020202020204" pitchFamily="34" charset="0"/>
              </a:rPr>
              <a:t>on the platform</a:t>
            </a:r>
            <a:r>
              <a:rPr lang="en-US" altLang="ko-KR" sz="1800" dirty="0">
                <a:solidFill>
                  <a:schemeClr val="accent1"/>
                </a:solidFill>
                <a:effectLst/>
                <a:latin typeface="+mn-lt"/>
                <a:cs typeface="Arial" panose="020B0604020202020204" pitchFamily="34" charset="0"/>
              </a:rPr>
              <a:t> </a:t>
            </a:r>
            <a:r>
              <a:rPr lang="en-US" altLang="ko-KR" sz="1800" b="0" dirty="0">
                <a:effectLst/>
                <a:latin typeface="+mn-lt"/>
                <a:cs typeface="Arial" panose="020B0604020202020204" pitchFamily="34" charset="0"/>
              </a:rPr>
              <a:t>due to seasonal effects. With fewer revenue from local business, Yelp need to provide better services to these local business. There are </a:t>
            </a:r>
            <a:r>
              <a:rPr lang="en-US" altLang="ko-KR" sz="1800" dirty="0">
                <a:solidFill>
                  <a:schemeClr val="accent1"/>
                </a:solidFill>
                <a:effectLst/>
                <a:latin typeface="+mn-lt"/>
                <a:cs typeface="Arial" panose="020B0604020202020204" pitchFamily="34" charset="0"/>
              </a:rPr>
              <a:t>several business problems </a:t>
            </a:r>
            <a:r>
              <a:rPr lang="en-US" altLang="ko-KR" sz="1800" b="0" dirty="0">
                <a:effectLst/>
                <a:latin typeface="+mn-lt"/>
                <a:cs typeface="Arial" panose="020B0604020202020204" pitchFamily="34" charset="0"/>
              </a:rPr>
              <a:t>to be solved in order to reach this goal. </a:t>
            </a:r>
          </a:p>
        </p:txBody>
      </p:sp>
      <p:pic>
        <p:nvPicPr>
          <p:cNvPr id="64" name="Picture 63">
            <a:extLst>
              <a:ext uri="{FF2B5EF4-FFF2-40B4-BE49-F238E27FC236}">
                <a16:creationId xmlns:a16="http://schemas.microsoft.com/office/drawing/2014/main" id="{5F6AF7EC-2B40-4FF3-89D1-C8A959C49EA7}"/>
              </a:ext>
            </a:extLst>
          </p:cNvPr>
          <p:cNvPicPr>
            <a:picLocks noChangeAspect="1"/>
          </p:cNvPicPr>
          <p:nvPr/>
        </p:nvPicPr>
        <p:blipFill>
          <a:blip r:embed="rId3"/>
          <a:stretch>
            <a:fillRect/>
          </a:stretch>
        </p:blipFill>
        <p:spPr>
          <a:xfrm>
            <a:off x="0" y="4260444"/>
            <a:ext cx="7653512" cy="1883569"/>
          </a:xfrm>
          <a:prstGeom prst="rect">
            <a:avLst/>
          </a:prstGeom>
        </p:spPr>
      </p:pic>
      <p:pic>
        <p:nvPicPr>
          <p:cNvPr id="65" name="Picture 64">
            <a:extLst>
              <a:ext uri="{FF2B5EF4-FFF2-40B4-BE49-F238E27FC236}">
                <a16:creationId xmlns:a16="http://schemas.microsoft.com/office/drawing/2014/main" id="{A65E9007-90BB-496B-97E5-FFF6A6652B95}"/>
              </a:ext>
            </a:extLst>
          </p:cNvPr>
          <p:cNvPicPr>
            <a:picLocks noChangeAspect="1"/>
          </p:cNvPicPr>
          <p:nvPr/>
        </p:nvPicPr>
        <p:blipFill>
          <a:blip r:embed="rId4"/>
          <a:stretch>
            <a:fillRect/>
          </a:stretch>
        </p:blipFill>
        <p:spPr>
          <a:xfrm>
            <a:off x="5513104" y="5432190"/>
            <a:ext cx="7345646" cy="180046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2973" y="266550"/>
            <a:ext cx="3917887"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n-lt"/>
              </a:rPr>
              <a:t>BUSINESS PROBLEMS</a:t>
            </a:r>
            <a:endParaRPr lang="zh-CN" altLang="en-US" sz="28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n-lt"/>
            </a:endParaRPr>
          </a:p>
        </p:txBody>
      </p:sp>
      <p:sp>
        <p:nvSpPr>
          <p:cNvPr id="2" name="TextBox 1">
            <a:extLst>
              <a:ext uri="{FF2B5EF4-FFF2-40B4-BE49-F238E27FC236}">
                <a16:creationId xmlns:a16="http://schemas.microsoft.com/office/drawing/2014/main" id="{38D3DFF8-D571-49E6-8E0E-7A4BA2B4D90A}"/>
              </a:ext>
            </a:extLst>
          </p:cNvPr>
          <p:cNvSpPr txBox="1"/>
          <p:nvPr/>
        </p:nvSpPr>
        <p:spPr>
          <a:xfrm>
            <a:off x="1544380" y="720463"/>
            <a:ext cx="808235" cy="1569660"/>
          </a:xfrm>
          <a:prstGeom prst="rect">
            <a:avLst/>
          </a:prstGeom>
          <a:noFill/>
        </p:spPr>
        <p:txBody>
          <a:bodyPr wrap="none" rtlCol="0">
            <a:spAutoFit/>
          </a:bodyPr>
          <a:lstStyle/>
          <a:p>
            <a:r>
              <a:rPr lang="en-US" altLang="zh-CN" sz="9600" dirty="0">
                <a:solidFill>
                  <a:srgbClr val="A5A5A5"/>
                </a:solidFill>
              </a:rPr>
              <a:t>1</a:t>
            </a:r>
            <a:endParaRPr lang="en-US" sz="9600" dirty="0">
              <a:solidFill>
                <a:srgbClr val="A5A5A5"/>
              </a:solidFill>
            </a:endParaRPr>
          </a:p>
        </p:txBody>
      </p:sp>
      <p:sp>
        <p:nvSpPr>
          <p:cNvPr id="3" name="Rectangle 2">
            <a:extLst>
              <a:ext uri="{FF2B5EF4-FFF2-40B4-BE49-F238E27FC236}">
                <a16:creationId xmlns:a16="http://schemas.microsoft.com/office/drawing/2014/main" id="{5D9E3EB0-BCFD-4EB4-AFA4-135BA76402F2}"/>
              </a:ext>
            </a:extLst>
          </p:cNvPr>
          <p:cNvSpPr/>
          <p:nvPr/>
        </p:nvSpPr>
        <p:spPr>
          <a:xfrm>
            <a:off x="2705241" y="1600101"/>
            <a:ext cx="7900598" cy="2520562"/>
          </a:xfrm>
          <a:prstGeom prst="rect">
            <a:avLst/>
          </a:prstGeom>
        </p:spPr>
        <p:txBody>
          <a:bodyPr wrap="square">
            <a:spAutoFit/>
          </a:bodyPr>
          <a:lstStyle/>
          <a:p>
            <a:pPr algn="just">
              <a:lnSpc>
                <a:spcPct val="120000"/>
              </a:lnSpc>
            </a:pPr>
            <a:r>
              <a:rPr lang="en-US" sz="2400" b="1" dirty="0">
                <a:solidFill>
                  <a:schemeClr val="bg1"/>
                </a:solidFill>
                <a:latin typeface="+mn-lt"/>
                <a:ea typeface="微软雅黑" panose="020B0503020204020204" pitchFamily="34" charset="-122"/>
                <a:cs typeface="+mn-ea"/>
                <a:sym typeface="Arial" panose="020B0604020202020204" pitchFamily="34" charset="0"/>
              </a:rPr>
              <a:t>Some businesses want to enter the catering industry, they want to know which categories of restaurant are more popular with users, as well as </a:t>
            </a:r>
            <a:r>
              <a:rPr lang="en-US" sz="2400" b="1" dirty="0">
                <a:solidFill>
                  <a:srgbClr val="FF0000"/>
                </a:solidFill>
                <a:latin typeface="+mn-lt"/>
                <a:ea typeface="微软雅黑" panose="020B0503020204020204" pitchFamily="34" charset="-122"/>
                <a:cs typeface="+mn-ea"/>
                <a:sym typeface="Arial" panose="020B0604020202020204" pitchFamily="34" charset="0"/>
              </a:rPr>
              <a:t>the priority of features</a:t>
            </a:r>
            <a:r>
              <a:rPr lang="en-US" sz="2400" b="1" dirty="0">
                <a:solidFill>
                  <a:schemeClr val="bg1"/>
                </a:solidFill>
                <a:latin typeface="+mn-lt"/>
                <a:ea typeface="微软雅黑" panose="020B0503020204020204" pitchFamily="34" charset="-122"/>
                <a:cs typeface="+mn-ea"/>
                <a:sym typeface="Arial" panose="020B0604020202020204" pitchFamily="34" charset="0"/>
              </a:rPr>
              <a:t> that users will pay attention to.</a:t>
            </a:r>
          </a:p>
          <a:p>
            <a:pPr algn="just">
              <a:lnSpc>
                <a:spcPct val="120000"/>
              </a:lnSpc>
              <a:spcBef>
                <a:spcPts val="100"/>
              </a:spcBef>
            </a:pPr>
            <a:r>
              <a:rPr lang="en-US" dirty="0">
                <a:solidFill>
                  <a:schemeClr val="bg1">
                    <a:lumMod val="65000"/>
                  </a:schemeClr>
                </a:solidFill>
                <a:latin typeface="+mn-lt"/>
                <a:ea typeface="微软雅黑" panose="020B0503020204020204" pitchFamily="34" charset="-122"/>
                <a:cs typeface="+mn-ea"/>
                <a:sym typeface="Arial" panose="020B0604020202020204" pitchFamily="34" charset="0"/>
              </a:rPr>
              <a:t>Yelp can provide suggestions for the business who wants to enter the catering industry, thereby increasing the business settled rate and increasing net income.</a:t>
            </a:r>
          </a:p>
        </p:txBody>
      </p:sp>
      <p:pic>
        <p:nvPicPr>
          <p:cNvPr id="11" name="Picture 10">
            <a:extLst>
              <a:ext uri="{FF2B5EF4-FFF2-40B4-BE49-F238E27FC236}">
                <a16:creationId xmlns:a16="http://schemas.microsoft.com/office/drawing/2014/main" id="{08D1AF7E-6735-4EF3-9A6F-3431246F24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3101" y="4458092"/>
            <a:ext cx="4932548" cy="2774558"/>
          </a:xfrm>
          <a:prstGeom prst="rect">
            <a:avLst/>
          </a:prstGeom>
        </p:spPr>
      </p:pic>
      <p:sp>
        <p:nvSpPr>
          <p:cNvPr id="6" name="Google Shape;83;p5">
            <a:extLst>
              <a:ext uri="{FF2B5EF4-FFF2-40B4-BE49-F238E27FC236}">
                <a16:creationId xmlns:a16="http://schemas.microsoft.com/office/drawing/2014/main" id="{F8996CD3-E68E-5D4C-8D86-E1D0D741B4BB}"/>
              </a:ext>
            </a:extLst>
          </p:cNvPr>
          <p:cNvSpPr txBox="1"/>
          <p:nvPr/>
        </p:nvSpPr>
        <p:spPr>
          <a:xfrm>
            <a:off x="2705241" y="948837"/>
            <a:ext cx="7416824" cy="556456"/>
          </a:xfrm>
          <a:prstGeom prst="rect">
            <a:avLst/>
          </a:prstGeom>
          <a:noFill/>
          <a:ln>
            <a:noFill/>
          </a:ln>
        </p:spPr>
        <p:txBody>
          <a:bodyPr spcFirstLastPara="1" wrap="square" lIns="91425" tIns="91425" rIns="91425" bIns="91425" anchor="t" anchorCtr="0">
            <a:noAutofit/>
          </a:bodyPr>
          <a:lstStyle/>
          <a:p>
            <a:pPr lvl="0" algn="just">
              <a:spcBef>
                <a:spcPts val="0"/>
              </a:spcBef>
              <a:spcAft>
                <a:spcPts val="0"/>
              </a:spcAft>
            </a:pPr>
            <a:r>
              <a:rPr lang="en-US" sz="3200" b="1" dirty="0">
                <a:solidFill>
                  <a:srgbClr val="FF0000"/>
                </a:solidFill>
                <a:latin typeface="+mn-lt"/>
                <a:cs typeface="Arial" panose="020B0604020202020204" pitchFamily="34" charset="0"/>
              </a:rPr>
              <a:t>Important Features In Different Categories</a:t>
            </a:r>
          </a:p>
        </p:txBody>
      </p:sp>
    </p:spTree>
    <p:extLst>
      <p:ext uri="{BB962C8B-B14F-4D97-AF65-F5344CB8AC3E}">
        <p14:creationId xmlns:p14="http://schemas.microsoft.com/office/powerpoint/2010/main" val="32159433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72973" y="266550"/>
            <a:ext cx="3917887"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BUSINESS PROBLEMS</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 name="TextBox 1">
            <a:extLst>
              <a:ext uri="{FF2B5EF4-FFF2-40B4-BE49-F238E27FC236}">
                <a16:creationId xmlns:a16="http://schemas.microsoft.com/office/drawing/2014/main" id="{38D3DFF8-D571-49E6-8E0E-7A4BA2B4D90A}"/>
              </a:ext>
            </a:extLst>
          </p:cNvPr>
          <p:cNvSpPr txBox="1"/>
          <p:nvPr/>
        </p:nvSpPr>
        <p:spPr>
          <a:xfrm>
            <a:off x="1523681" y="720463"/>
            <a:ext cx="808235" cy="1569660"/>
          </a:xfrm>
          <a:prstGeom prst="rect">
            <a:avLst/>
          </a:prstGeom>
          <a:noFill/>
        </p:spPr>
        <p:txBody>
          <a:bodyPr wrap="none" rtlCol="0">
            <a:spAutoFit/>
          </a:bodyPr>
          <a:lstStyle/>
          <a:p>
            <a:r>
              <a:rPr lang="en-US" altLang="zh-CN" sz="9600" dirty="0">
                <a:solidFill>
                  <a:srgbClr val="A5A5A5"/>
                </a:solidFill>
              </a:rPr>
              <a:t>2</a:t>
            </a:r>
            <a:endParaRPr lang="en-US" sz="9600" dirty="0">
              <a:solidFill>
                <a:srgbClr val="A5A5A5"/>
              </a:solidFill>
            </a:endParaRPr>
          </a:p>
        </p:txBody>
      </p:sp>
      <p:sp>
        <p:nvSpPr>
          <p:cNvPr id="3" name="Rectangle 2">
            <a:extLst>
              <a:ext uri="{FF2B5EF4-FFF2-40B4-BE49-F238E27FC236}">
                <a16:creationId xmlns:a16="http://schemas.microsoft.com/office/drawing/2014/main" id="{934C4D96-6060-4193-83C2-87CD255919B7}"/>
              </a:ext>
            </a:extLst>
          </p:cNvPr>
          <p:cNvSpPr/>
          <p:nvPr/>
        </p:nvSpPr>
        <p:spPr>
          <a:xfrm>
            <a:off x="2705241" y="1659317"/>
            <a:ext cx="8404654" cy="3185359"/>
          </a:xfrm>
          <a:prstGeom prst="rect">
            <a:avLst/>
          </a:prstGeom>
        </p:spPr>
        <p:txBody>
          <a:bodyPr wrap="square">
            <a:spAutoFit/>
          </a:bodyPr>
          <a:lstStyle/>
          <a:p>
            <a:pPr algn="just">
              <a:lnSpc>
                <a:spcPct val="120000"/>
              </a:lnSpc>
            </a:pPr>
            <a:r>
              <a:rPr lang="en-US" sz="2400" b="1" dirty="0">
                <a:solidFill>
                  <a:schemeClr val="bg1"/>
                </a:solidFill>
                <a:latin typeface="+mn-lt"/>
                <a:ea typeface="微软雅黑" panose="020B0503020204020204" pitchFamily="34" charset="-122"/>
                <a:cs typeface="+mn-ea"/>
                <a:sym typeface="Arial" panose="020B0604020202020204" pitchFamily="34" charset="0"/>
              </a:rPr>
              <a:t>The merchant cannot predict the emotional fluctuations of users, so they </a:t>
            </a:r>
            <a:r>
              <a:rPr lang="en-US" sz="2400" b="1" dirty="0">
                <a:solidFill>
                  <a:srgbClr val="FF0000"/>
                </a:solidFill>
                <a:latin typeface="+mn-lt"/>
                <a:ea typeface="微软雅黑" panose="020B0503020204020204" pitchFamily="34" charset="-122"/>
                <a:cs typeface="+mn-ea"/>
                <a:sym typeface="Arial" panose="020B0604020202020204" pitchFamily="34" charset="0"/>
              </a:rPr>
              <a:t>cannot make emergency plans </a:t>
            </a:r>
            <a:r>
              <a:rPr lang="en-US" sz="2400" b="1" dirty="0">
                <a:solidFill>
                  <a:schemeClr val="bg1"/>
                </a:solidFill>
                <a:latin typeface="+mn-lt"/>
                <a:ea typeface="微软雅黑" panose="020B0503020204020204" pitchFamily="34" charset="-122"/>
                <a:cs typeface="+mn-ea"/>
                <a:sym typeface="Arial" panose="020B0604020202020204" pitchFamily="34" charset="0"/>
              </a:rPr>
              <a:t>or optimization plans in advance when users have negative emotional trends, resulting </a:t>
            </a:r>
            <a:r>
              <a:rPr lang="en-US" sz="2400" b="1" dirty="0">
                <a:solidFill>
                  <a:srgbClr val="FF0000"/>
                </a:solidFill>
                <a:latin typeface="+mn-lt"/>
                <a:ea typeface="微软雅黑" panose="020B0503020204020204" pitchFamily="34" charset="-122"/>
                <a:cs typeface="+mn-ea"/>
                <a:sym typeface="Arial" panose="020B0604020202020204" pitchFamily="34" charset="0"/>
              </a:rPr>
              <a:t>in the loss of users</a:t>
            </a:r>
            <a:r>
              <a:rPr lang="en-US" sz="2400" b="1" dirty="0">
                <a:solidFill>
                  <a:schemeClr val="bg1"/>
                </a:solidFill>
                <a:latin typeface="+mn-lt"/>
                <a:ea typeface="微软雅黑" panose="020B0503020204020204" pitchFamily="34" charset="-122"/>
                <a:cs typeface="+mn-ea"/>
                <a:sym typeface="Arial" panose="020B0604020202020204" pitchFamily="34" charset="0"/>
              </a:rPr>
              <a:t>.</a:t>
            </a:r>
          </a:p>
          <a:p>
            <a:pPr algn="just">
              <a:lnSpc>
                <a:spcPct val="120000"/>
              </a:lnSpc>
              <a:spcBef>
                <a:spcPts val="100"/>
              </a:spcBef>
            </a:pPr>
            <a:r>
              <a:rPr lang="en-US" dirty="0">
                <a:solidFill>
                  <a:schemeClr val="bg1">
                    <a:lumMod val="65000"/>
                  </a:schemeClr>
                </a:solidFill>
                <a:latin typeface="+mn-lt"/>
                <a:ea typeface="微软雅黑" panose="020B0503020204020204" pitchFamily="34" charset="-122"/>
                <a:cs typeface="+mn-ea"/>
                <a:sym typeface="Arial" panose="020B0604020202020204" pitchFamily="34" charset="0"/>
              </a:rPr>
              <a:t>With the prediction, businesses can have better control and preparation of user expectations. In addition, users can also choose the appropriate restaurant according to the prediction results, which can increase the user's dependence on yelp. Therefore, it can achieve a win-win situation for all three parties.</a:t>
            </a:r>
          </a:p>
        </p:txBody>
      </p:sp>
      <p:pic>
        <p:nvPicPr>
          <p:cNvPr id="4100" name="Picture 4" descr="“sentiment analysis”的图片搜索结果">
            <a:extLst>
              <a:ext uri="{FF2B5EF4-FFF2-40B4-BE49-F238E27FC236}">
                <a16:creationId xmlns:a16="http://schemas.microsoft.com/office/drawing/2014/main" id="{8481F5EF-8BD9-412A-91F7-68401603C8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176" b="27045"/>
          <a:stretch/>
        </p:blipFill>
        <p:spPr bwMode="auto">
          <a:xfrm>
            <a:off x="2921265" y="5128493"/>
            <a:ext cx="6984776" cy="151683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83;p5">
            <a:extLst>
              <a:ext uri="{FF2B5EF4-FFF2-40B4-BE49-F238E27FC236}">
                <a16:creationId xmlns:a16="http://schemas.microsoft.com/office/drawing/2014/main" id="{09B4F360-25BF-274A-9274-4E51C4A72CA9}"/>
              </a:ext>
            </a:extLst>
          </p:cNvPr>
          <p:cNvSpPr txBox="1"/>
          <p:nvPr/>
        </p:nvSpPr>
        <p:spPr>
          <a:xfrm>
            <a:off x="2705241" y="948837"/>
            <a:ext cx="7416824" cy="556456"/>
          </a:xfrm>
          <a:prstGeom prst="rect">
            <a:avLst/>
          </a:prstGeom>
          <a:noFill/>
          <a:ln>
            <a:noFill/>
          </a:ln>
        </p:spPr>
        <p:txBody>
          <a:bodyPr spcFirstLastPara="1" wrap="square" lIns="91425" tIns="91425" rIns="91425" bIns="91425" anchor="t" anchorCtr="0">
            <a:noAutofit/>
          </a:bodyPr>
          <a:lstStyle/>
          <a:p>
            <a:pPr lvl="0" algn="just">
              <a:spcBef>
                <a:spcPts val="0"/>
              </a:spcBef>
              <a:spcAft>
                <a:spcPts val="0"/>
              </a:spcAft>
            </a:pPr>
            <a:r>
              <a:rPr lang="en-US" altLang="zh-CN" sz="3200" b="1" dirty="0">
                <a:solidFill>
                  <a:srgbClr val="FF0000"/>
                </a:solidFill>
                <a:latin typeface="+mn-lt"/>
                <a:cs typeface="Arial" panose="020B0604020202020204" pitchFamily="34" charset="0"/>
              </a:rPr>
              <a:t>How To Predict User Sentiment</a:t>
            </a:r>
            <a:endParaRPr lang="en-US" sz="3200" b="1" dirty="0">
              <a:solidFill>
                <a:srgbClr val="FF0000"/>
              </a:solidFill>
              <a:latin typeface="+mn-lt"/>
              <a:cs typeface="Arial" panose="020B0604020202020204" pitchFamily="34" charset="0"/>
            </a:endParaRPr>
          </a:p>
        </p:txBody>
      </p:sp>
    </p:spTree>
    <p:extLst>
      <p:ext uri="{BB962C8B-B14F-4D97-AF65-F5344CB8AC3E}">
        <p14:creationId xmlns:p14="http://schemas.microsoft.com/office/powerpoint/2010/main" val="21247621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2468935" y="1964423"/>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chemeClr val="bg1"/>
              </a:solidFill>
            </a:endParaRPr>
          </a:p>
        </p:txBody>
      </p:sp>
      <p:sp>
        <p:nvSpPr>
          <p:cNvPr id="8" name="文本框 13"/>
          <p:cNvSpPr txBox="1">
            <a:spLocks noChangeArrowheads="1"/>
          </p:cNvSpPr>
          <p:nvPr/>
        </p:nvSpPr>
        <p:spPr bwMode="auto">
          <a:xfrm>
            <a:off x="2757748" y="2120684"/>
            <a:ext cx="3047629" cy="152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9280" dirty="0">
                <a:solidFill>
                  <a:schemeClr val="bg1"/>
                </a:solidFill>
                <a:latin typeface="Agency FB" panose="020B0503020202020204" pitchFamily="34" charset="0"/>
                <a:ea typeface="SimSun-ExtB" panose="02010609060101010101" pitchFamily="49" charset="-122"/>
                <a:cs typeface="Arial" panose="020B0604020202020204" pitchFamily="34" charset="0"/>
              </a:rPr>
              <a:t>PART02</a:t>
            </a:r>
            <a:endParaRPr lang="zh-CN" altLang="en-US" sz="9280" dirty="0">
              <a:solidFill>
                <a:schemeClr val="bg1"/>
              </a:solidFill>
              <a:latin typeface="Agency FB" panose="020B0503020202020204" pitchFamily="34" charset="0"/>
              <a:ea typeface="SimSun-ExtB" panose="02010609060101010101" pitchFamily="49" charset="-122"/>
              <a:cs typeface="Arial" panose="020B0604020202020204" pitchFamily="34" charset="0"/>
            </a:endParaRPr>
          </a:p>
        </p:txBody>
      </p:sp>
      <p:sp>
        <p:nvSpPr>
          <p:cNvPr id="9" name="任意多边形 8"/>
          <p:cNvSpPr/>
          <p:nvPr/>
        </p:nvSpPr>
        <p:spPr>
          <a:xfrm>
            <a:off x="2468935" y="4803908"/>
            <a:ext cx="3625254" cy="0"/>
          </a:xfrm>
          <a:custGeom>
            <a:avLst/>
            <a:gdLst>
              <a:gd name="connsiteX0" fmla="*/ 0 w 2578100"/>
              <a:gd name="connsiteY0" fmla="*/ 0 h 0"/>
              <a:gd name="connsiteX1" fmla="*/ 2578100 w 2578100"/>
              <a:gd name="connsiteY1" fmla="*/ 0 h 0"/>
            </a:gdLst>
            <a:ahLst/>
            <a:cxnLst>
              <a:cxn ang="0">
                <a:pos x="connsiteX0" y="connsiteY0"/>
              </a:cxn>
              <a:cxn ang="0">
                <a:pos x="connsiteX1" y="connsiteY1"/>
              </a:cxn>
            </a:cxnLst>
            <a:rect l="l" t="t" r="r" b="b"/>
            <a:pathLst>
              <a:path w="2578100">
                <a:moveTo>
                  <a:pt x="0" y="0"/>
                </a:moveTo>
                <a:lnTo>
                  <a:pt x="2578100" y="0"/>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solidFill>
                <a:srgbClr val="065B1C"/>
              </a:solidFill>
            </a:endParaRPr>
          </a:p>
        </p:txBody>
      </p:sp>
      <p:sp>
        <p:nvSpPr>
          <p:cNvPr id="11" name="文本框 66"/>
          <p:cNvSpPr txBox="1">
            <a:spLocks noChangeArrowheads="1"/>
          </p:cNvSpPr>
          <p:nvPr/>
        </p:nvSpPr>
        <p:spPr bwMode="auto">
          <a:xfrm>
            <a:off x="2986175" y="3788751"/>
            <a:ext cx="25907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dirty="0">
                <a:solidFill>
                  <a:schemeClr val="bg1"/>
                </a:solidFill>
                <a:latin typeface="Agency FB" panose="020B0503020202020204" pitchFamily="34" charset="0"/>
                <a:ea typeface="SimSun-ExtB" panose="02010609060101010101" pitchFamily="49" charset="-122"/>
                <a:cs typeface="Arial" panose="020B0604020202020204" pitchFamily="34" charset="0"/>
              </a:rPr>
              <a:t>DATA</a:t>
            </a:r>
            <a:r>
              <a:rPr lang="zh-CN" altLang="en-US" sz="3200" dirty="0">
                <a:solidFill>
                  <a:schemeClr val="bg1"/>
                </a:solidFill>
                <a:latin typeface="Agency FB" panose="020B0503020202020204" pitchFamily="34" charset="0"/>
                <a:ea typeface="SimSun-ExtB" panose="02010609060101010101" pitchFamily="49" charset="-122"/>
                <a:cs typeface="Arial" panose="020B0604020202020204" pitchFamily="34" charset="0"/>
              </a:rPr>
              <a:t> </a:t>
            </a:r>
            <a:r>
              <a:rPr lang="en-US" altLang="zh-CN" sz="3200" dirty="0">
                <a:solidFill>
                  <a:schemeClr val="bg1"/>
                </a:solidFill>
                <a:latin typeface="Agency FB" panose="020B0503020202020204" pitchFamily="34" charset="0"/>
                <a:ea typeface="SimSun-ExtB" panose="02010609060101010101" pitchFamily="49" charset="-122"/>
                <a:cs typeface="Arial" panose="020B0604020202020204" pitchFamily="34" charset="0"/>
              </a:rPr>
              <a:t>DESCRIPTION</a:t>
            </a:r>
            <a:endParaRPr lang="zh-CN" altLang="en-US" sz="3200" dirty="0">
              <a:solidFill>
                <a:schemeClr val="bg1"/>
              </a:solidFill>
              <a:latin typeface="Agency FB" panose="020B0503020202020204" pitchFamily="34" charset="0"/>
              <a:ea typeface="SimSun-ExtB" panose="02010609060101010101" pitchFamily="49" charset="-122"/>
              <a:cs typeface="Arial" panose="020B0604020202020204" pitchFamily="34" charset="0"/>
            </a:endParaRPr>
          </a:p>
        </p:txBody>
      </p:sp>
      <p:sp>
        <p:nvSpPr>
          <p:cNvPr id="12" name="任意多边形 11"/>
          <p:cNvSpPr/>
          <p:nvPr/>
        </p:nvSpPr>
        <p:spPr>
          <a:xfrm flipH="1">
            <a:off x="6664287" y="-12699"/>
            <a:ext cx="6094176" cy="7245349"/>
          </a:xfrm>
          <a:custGeom>
            <a:avLst/>
            <a:gdLst>
              <a:gd name="connsiteX0" fmla="*/ 756568 w 4593513"/>
              <a:gd name="connsiteY0" fmla="*/ 0 h 7245349"/>
              <a:gd name="connsiteX1" fmla="*/ 4593513 w 4593513"/>
              <a:gd name="connsiteY1" fmla="*/ 0 h 7245349"/>
              <a:gd name="connsiteX2" fmla="*/ 3830873 w 4593513"/>
              <a:gd name="connsiteY2" fmla="*/ 7245349 h 7245349"/>
              <a:gd name="connsiteX3" fmla="*/ 0 w 4593513"/>
              <a:gd name="connsiteY3" fmla="*/ 7245349 h 7245349"/>
              <a:gd name="connsiteX4" fmla="*/ 0 w 4593513"/>
              <a:gd name="connsiteY4" fmla="*/ 7187657 h 72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513" h="7245349">
                <a:moveTo>
                  <a:pt x="756568" y="0"/>
                </a:moveTo>
                <a:lnTo>
                  <a:pt x="4593513" y="0"/>
                </a:lnTo>
                <a:lnTo>
                  <a:pt x="3830873" y="7245349"/>
                </a:lnTo>
                <a:lnTo>
                  <a:pt x="0" y="7245349"/>
                </a:lnTo>
                <a:lnTo>
                  <a:pt x="0" y="7187657"/>
                </a:lnTo>
                <a:close/>
              </a:path>
            </a:pathLst>
          </a:custGeom>
          <a:solidFill>
            <a:srgbClr val="EB18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6917603" y="-12699"/>
            <a:ext cx="5926586" cy="7245349"/>
          </a:xfrm>
          <a:custGeom>
            <a:avLst/>
            <a:gdLst>
              <a:gd name="connsiteX0" fmla="*/ 756568 w 4593513"/>
              <a:gd name="connsiteY0" fmla="*/ 0 h 7245349"/>
              <a:gd name="connsiteX1" fmla="*/ 4593513 w 4593513"/>
              <a:gd name="connsiteY1" fmla="*/ 0 h 7245349"/>
              <a:gd name="connsiteX2" fmla="*/ 3830873 w 4593513"/>
              <a:gd name="connsiteY2" fmla="*/ 7245349 h 7245349"/>
              <a:gd name="connsiteX3" fmla="*/ 0 w 4593513"/>
              <a:gd name="connsiteY3" fmla="*/ 7245349 h 7245349"/>
              <a:gd name="connsiteX4" fmla="*/ 0 w 4593513"/>
              <a:gd name="connsiteY4" fmla="*/ 7187657 h 724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3513" h="7245349">
                <a:moveTo>
                  <a:pt x="756568" y="0"/>
                </a:moveTo>
                <a:lnTo>
                  <a:pt x="4593513" y="0"/>
                </a:lnTo>
                <a:lnTo>
                  <a:pt x="3830873" y="7245349"/>
                </a:lnTo>
                <a:lnTo>
                  <a:pt x="0" y="7245349"/>
                </a:lnTo>
                <a:lnTo>
                  <a:pt x="0" y="7187657"/>
                </a:lnTo>
                <a:close/>
              </a:path>
            </a:pathLst>
          </a:cu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079787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1+#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par>
                                <p:cTn id="19" presetID="53" presetClass="entr" presetSubtype="16" fill="hold" grpId="0" nodeType="withEffect">
                                  <p:stCondLst>
                                    <p:cond delay="300"/>
                                  </p:stCondLst>
                                  <p:iterate type="lt">
                                    <p:tmPct val="10000"/>
                                  </p:iterate>
                                  <p:childTnLst>
                                    <p:set>
                                      <p:cBhvr>
                                        <p:cTn id="20" dur="1" fill="hold">
                                          <p:stCondLst>
                                            <p:cond delay="0"/>
                                          </p:stCondLst>
                                        </p:cTn>
                                        <p:tgtEl>
                                          <p:spTgt spid="8"/>
                                        </p:tgtEl>
                                        <p:attrNameLst>
                                          <p:attrName>style.visibility</p:attrName>
                                        </p:attrNameLst>
                                      </p:cBhvr>
                                      <p:to>
                                        <p:strVal val="visible"/>
                                      </p:to>
                                    </p:set>
                                    <p:anim calcmode="lin" valueType="num">
                                      <p:cBhvr>
                                        <p:cTn id="21" dur="250" fill="hold"/>
                                        <p:tgtEl>
                                          <p:spTgt spid="8"/>
                                        </p:tgtEl>
                                        <p:attrNameLst>
                                          <p:attrName>ppt_w</p:attrName>
                                        </p:attrNameLst>
                                      </p:cBhvr>
                                      <p:tavLst>
                                        <p:tav tm="0">
                                          <p:val>
                                            <p:fltVal val="0"/>
                                          </p:val>
                                        </p:tav>
                                        <p:tav tm="100000">
                                          <p:val>
                                            <p:strVal val="#ppt_w"/>
                                          </p:val>
                                        </p:tav>
                                      </p:tavLst>
                                    </p:anim>
                                    <p:anim calcmode="lin" valueType="num">
                                      <p:cBhvr>
                                        <p:cTn id="22" dur="250" fill="hold"/>
                                        <p:tgtEl>
                                          <p:spTgt spid="8"/>
                                        </p:tgtEl>
                                        <p:attrNameLst>
                                          <p:attrName>ppt_h</p:attrName>
                                        </p:attrNameLst>
                                      </p:cBhvr>
                                      <p:tavLst>
                                        <p:tav tm="0">
                                          <p:val>
                                            <p:fltVal val="0"/>
                                          </p:val>
                                        </p:tav>
                                        <p:tav tm="100000">
                                          <p:val>
                                            <p:strVal val="#ppt_h"/>
                                          </p:val>
                                        </p:tav>
                                      </p:tavLst>
                                    </p:anim>
                                    <p:animEffect transition="in" filter="fade">
                                      <p:cBhvr>
                                        <p:cTn id="23" dur="250"/>
                                        <p:tgtEl>
                                          <p:spTgt spid="8"/>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 calcmode="lin" valueType="num">
                                      <p:cBhvr>
                                        <p:cTn id="26" dur="250" fill="hold"/>
                                        <p:tgtEl>
                                          <p:spTgt spid="11"/>
                                        </p:tgtEl>
                                        <p:attrNameLst>
                                          <p:attrName>ppt_w</p:attrName>
                                        </p:attrNameLst>
                                      </p:cBhvr>
                                      <p:tavLst>
                                        <p:tav tm="0">
                                          <p:val>
                                            <p:fltVal val="0"/>
                                          </p:val>
                                        </p:tav>
                                        <p:tav tm="100000">
                                          <p:val>
                                            <p:strVal val="#ppt_w"/>
                                          </p:val>
                                        </p:tav>
                                      </p:tavLst>
                                    </p:anim>
                                    <p:anim calcmode="lin" valueType="num">
                                      <p:cBhvr>
                                        <p:cTn id="27" dur="250" fill="hold"/>
                                        <p:tgtEl>
                                          <p:spTgt spid="11"/>
                                        </p:tgtEl>
                                        <p:attrNameLst>
                                          <p:attrName>ppt_h</p:attrName>
                                        </p:attrNameLst>
                                      </p:cBhvr>
                                      <p:tavLst>
                                        <p:tav tm="0">
                                          <p:val>
                                            <p:fltVal val="0"/>
                                          </p:val>
                                        </p:tav>
                                        <p:tav tm="100000">
                                          <p:val>
                                            <p:strVal val="#ppt_h"/>
                                          </p:val>
                                        </p:tav>
                                      </p:tavLst>
                                    </p:anim>
                                    <p:animEffect transition="in" filter="fade">
                                      <p:cBhvr>
                                        <p:cTn id="28"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041C1D2A-6A7F-8B47-AAAD-2993FA9EAC3C}"/>
              </a:ext>
            </a:extLst>
          </p:cNvPr>
          <p:cNvSpPr txBox="1"/>
          <p:nvPr/>
        </p:nvSpPr>
        <p:spPr>
          <a:xfrm>
            <a:off x="372973" y="266550"/>
            <a:ext cx="3597158"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DATA</a:t>
            </a:r>
            <a:r>
              <a:rPr lang="zh-CN" altLang="en-US" sz="280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DESCRIPTION</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28A6B32F-6716-164A-B4CE-710F603E714B}"/>
              </a:ext>
            </a:extLst>
          </p:cNvPr>
          <p:cNvSpPr txBox="1"/>
          <p:nvPr/>
        </p:nvSpPr>
        <p:spPr>
          <a:xfrm>
            <a:off x="372973" y="719042"/>
            <a:ext cx="2938131" cy="405152"/>
          </a:xfrm>
          <a:prstGeom prst="rect">
            <a:avLst/>
          </a:prstGeom>
          <a:noFill/>
        </p:spPr>
        <p:txBody>
          <a:bodyPr wrap="none" lIns="96434" tIns="48217" rIns="96434" bIns="48217" rtlCol="0">
            <a:spAutoFit/>
          </a:bodyPr>
          <a:lstStyle/>
          <a:p>
            <a:pPr latinLnBrk="0"/>
            <a:r>
              <a:rPr lang="en-US" altLang="zh-CN" sz="2000" dirty="0">
                <a:solidFill>
                  <a:schemeClr val="bg1"/>
                </a:solidFill>
                <a:latin typeface="+mn-lt"/>
                <a:ea typeface="Microsoft YaHei" panose="020B0503020204020204" pitchFamily="34" charset="-122"/>
                <a:cs typeface="Arial" panose="020B0604020202020204" pitchFamily="34" charset="0"/>
              </a:rPr>
              <a:t>Business</a:t>
            </a:r>
            <a:r>
              <a:rPr lang="zh-CN" altLang="en-US" sz="2000" dirty="0">
                <a:solidFill>
                  <a:schemeClr val="bg1"/>
                </a:solidFill>
                <a:latin typeface="+mn-lt"/>
                <a:ea typeface="Microsoft YaHei" panose="020B0503020204020204" pitchFamily="34" charset="-122"/>
                <a:cs typeface="Arial" panose="020B0604020202020204" pitchFamily="34" charset="0"/>
              </a:rPr>
              <a:t> </a:t>
            </a:r>
            <a:r>
              <a:rPr lang="en-US" altLang="zh-CN" sz="2000" dirty="0">
                <a:solidFill>
                  <a:schemeClr val="bg1"/>
                </a:solidFill>
                <a:latin typeface="+mn-lt"/>
                <a:ea typeface="Microsoft YaHei" panose="020B0503020204020204" pitchFamily="34" charset="-122"/>
                <a:cs typeface="Arial" panose="020B0604020202020204" pitchFamily="34" charset="0"/>
              </a:rPr>
              <a:t>&amp;</a:t>
            </a:r>
            <a:r>
              <a:rPr lang="zh-CN" altLang="en-US" sz="2000" dirty="0">
                <a:solidFill>
                  <a:schemeClr val="bg1"/>
                </a:solidFill>
                <a:latin typeface="+mn-lt"/>
                <a:ea typeface="Microsoft YaHei" panose="020B0503020204020204" pitchFamily="34" charset="-122"/>
                <a:cs typeface="Arial" panose="020B0604020202020204" pitchFamily="34" charset="0"/>
              </a:rPr>
              <a:t> </a:t>
            </a:r>
            <a:r>
              <a:rPr lang="en-US" altLang="zh-CN" sz="2000" dirty="0">
                <a:solidFill>
                  <a:schemeClr val="bg1"/>
                </a:solidFill>
                <a:latin typeface="+mn-lt"/>
                <a:ea typeface="Microsoft YaHei" panose="020B0503020204020204" pitchFamily="34" charset="-122"/>
                <a:cs typeface="Arial" panose="020B0604020202020204" pitchFamily="34" charset="0"/>
              </a:rPr>
              <a:t>Reviews</a:t>
            </a:r>
            <a:r>
              <a:rPr lang="zh-CN" altLang="en-US" sz="2000" dirty="0">
                <a:solidFill>
                  <a:schemeClr val="bg1"/>
                </a:solidFill>
                <a:latin typeface="+mn-lt"/>
                <a:ea typeface="Microsoft YaHei" panose="020B0503020204020204" pitchFamily="34" charset="-122"/>
                <a:cs typeface="Arial" panose="020B0604020202020204" pitchFamily="34" charset="0"/>
              </a:rPr>
              <a:t> </a:t>
            </a:r>
            <a:r>
              <a:rPr lang="en-US" altLang="zh-CN" sz="2000" dirty="0">
                <a:solidFill>
                  <a:schemeClr val="bg1"/>
                </a:solidFill>
                <a:latin typeface="+mn-lt"/>
                <a:ea typeface="Microsoft YaHei" panose="020B0503020204020204" pitchFamily="34" charset="-122"/>
                <a:cs typeface="Arial" panose="020B0604020202020204" pitchFamily="34" charset="0"/>
              </a:rPr>
              <a:t>&amp;</a:t>
            </a:r>
            <a:r>
              <a:rPr lang="zh-CN" altLang="en-US" sz="2000" dirty="0">
                <a:solidFill>
                  <a:schemeClr val="bg1"/>
                </a:solidFill>
                <a:latin typeface="+mn-lt"/>
                <a:ea typeface="Microsoft YaHei" panose="020B0503020204020204" pitchFamily="34" charset="-122"/>
                <a:cs typeface="Arial" panose="020B0604020202020204" pitchFamily="34" charset="0"/>
              </a:rPr>
              <a:t> </a:t>
            </a:r>
            <a:r>
              <a:rPr lang="en-US" altLang="zh-CN" sz="2000" dirty="0">
                <a:solidFill>
                  <a:schemeClr val="bg1"/>
                </a:solidFill>
                <a:latin typeface="+mn-lt"/>
                <a:ea typeface="Microsoft YaHei" panose="020B0503020204020204" pitchFamily="34" charset="-122"/>
                <a:cs typeface="Arial" panose="020B0604020202020204" pitchFamily="34" charset="0"/>
              </a:rPr>
              <a:t>Tips</a:t>
            </a:r>
            <a:endParaRPr lang="en-US" altLang="ko-KR" sz="2000" dirty="0">
              <a:solidFill>
                <a:schemeClr val="bg1"/>
              </a:solidFill>
              <a:latin typeface="+mn-lt"/>
              <a:ea typeface="Microsoft YaHei" panose="020B0503020204020204" pitchFamily="34" charset="-122"/>
              <a:cs typeface="Arial" panose="020B0604020202020204" pitchFamily="34" charset="0"/>
            </a:endParaRPr>
          </a:p>
        </p:txBody>
      </p:sp>
      <p:grpSp>
        <p:nvGrpSpPr>
          <p:cNvPr id="4" name="Group 3">
            <a:extLst>
              <a:ext uri="{FF2B5EF4-FFF2-40B4-BE49-F238E27FC236}">
                <a16:creationId xmlns:a16="http://schemas.microsoft.com/office/drawing/2014/main" id="{38A941BC-6364-45FC-BFCA-DF2FC50FC033}"/>
              </a:ext>
            </a:extLst>
          </p:cNvPr>
          <p:cNvGrpSpPr/>
          <p:nvPr/>
        </p:nvGrpSpPr>
        <p:grpSpPr>
          <a:xfrm>
            <a:off x="1785852" y="1839380"/>
            <a:ext cx="4324796" cy="1557482"/>
            <a:chOff x="1662065" y="1261133"/>
            <a:chExt cx="4324796" cy="1557482"/>
          </a:xfrm>
        </p:grpSpPr>
        <p:grpSp>
          <p:nvGrpSpPr>
            <p:cNvPr id="71" name="Group 23">
              <a:extLst>
                <a:ext uri="{FF2B5EF4-FFF2-40B4-BE49-F238E27FC236}">
                  <a16:creationId xmlns:a16="http://schemas.microsoft.com/office/drawing/2014/main" id="{14ADBDF3-25F3-0944-8987-460A43DE8988}"/>
                </a:ext>
              </a:extLst>
            </p:cNvPr>
            <p:cNvGrpSpPr/>
            <p:nvPr/>
          </p:nvGrpSpPr>
          <p:grpSpPr>
            <a:xfrm>
              <a:off x="1663955" y="1261133"/>
              <a:ext cx="784132" cy="784132"/>
              <a:chOff x="3432771" y="2775925"/>
              <a:chExt cx="894896" cy="894896"/>
            </a:xfrm>
          </p:grpSpPr>
          <p:sp>
            <p:nvSpPr>
              <p:cNvPr id="72" name="Oval 156">
                <a:extLst>
                  <a:ext uri="{FF2B5EF4-FFF2-40B4-BE49-F238E27FC236}">
                    <a16:creationId xmlns:a16="http://schemas.microsoft.com/office/drawing/2014/main" id="{887732E0-4E7B-A343-AD4F-319CB7BB6340}"/>
                  </a:ext>
                </a:extLst>
              </p:cNvPr>
              <p:cNvSpPr/>
              <p:nvPr/>
            </p:nvSpPr>
            <p:spPr>
              <a:xfrm flipH="1">
                <a:off x="3432771" y="2775925"/>
                <a:ext cx="894896" cy="894896"/>
              </a:xfrm>
              <a:prstGeom prst="ellipse">
                <a:avLst/>
              </a:prstGeom>
              <a:solidFill>
                <a:srgbClr val="D9232E"/>
              </a:soli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3" name="Group 168">
                <a:extLst>
                  <a:ext uri="{FF2B5EF4-FFF2-40B4-BE49-F238E27FC236}">
                    <a16:creationId xmlns:a16="http://schemas.microsoft.com/office/drawing/2014/main" id="{53FACBD1-E92E-0642-9012-5F6822EBF5C4}"/>
                  </a:ext>
                </a:extLst>
              </p:cNvPr>
              <p:cNvGrpSpPr/>
              <p:nvPr/>
            </p:nvGrpSpPr>
            <p:grpSpPr>
              <a:xfrm>
                <a:off x="3628990" y="3062482"/>
                <a:ext cx="498144" cy="403668"/>
                <a:chOff x="5145088" y="3205163"/>
                <a:chExt cx="736600" cy="596900"/>
              </a:xfrm>
              <a:solidFill>
                <a:schemeClr val="bg1">
                  <a:lumMod val="95000"/>
                </a:schemeClr>
              </a:solidFill>
            </p:grpSpPr>
            <p:sp>
              <p:nvSpPr>
                <p:cNvPr id="74" name="Freeform 169">
                  <a:extLst>
                    <a:ext uri="{FF2B5EF4-FFF2-40B4-BE49-F238E27FC236}">
                      <a16:creationId xmlns:a16="http://schemas.microsoft.com/office/drawing/2014/main" id="{DF34FF60-F2AC-E54A-893C-F14778D51403}"/>
                    </a:ext>
                  </a:extLst>
                </p:cNvPr>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5" name="Freeform 170">
                  <a:extLst>
                    <a:ext uri="{FF2B5EF4-FFF2-40B4-BE49-F238E27FC236}">
                      <a16:creationId xmlns:a16="http://schemas.microsoft.com/office/drawing/2014/main" id="{5756929C-9038-5A4F-AE7F-00F265ADD86F}"/>
                    </a:ext>
                  </a:extLst>
                </p:cNvPr>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6" name="Freeform 171">
                  <a:extLst>
                    <a:ext uri="{FF2B5EF4-FFF2-40B4-BE49-F238E27FC236}">
                      <a16:creationId xmlns:a16="http://schemas.microsoft.com/office/drawing/2014/main" id="{D8E42EF4-55B9-AB4B-A09C-73A4E1548E38}"/>
                    </a:ext>
                  </a:extLst>
                </p:cNvPr>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7" name="Freeform 172">
                  <a:extLst>
                    <a:ext uri="{FF2B5EF4-FFF2-40B4-BE49-F238E27FC236}">
                      <a16:creationId xmlns:a16="http://schemas.microsoft.com/office/drawing/2014/main" id="{1041E321-BAFC-8742-A69B-4F8BB770B2F9}"/>
                    </a:ext>
                  </a:extLst>
                </p:cNvPr>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8" name="Rectangle 173">
                  <a:extLst>
                    <a:ext uri="{FF2B5EF4-FFF2-40B4-BE49-F238E27FC236}">
                      <a16:creationId xmlns:a16="http://schemas.microsoft.com/office/drawing/2014/main" id="{62F4EE63-A1C5-7742-8126-2FCB37359CDC}"/>
                    </a:ext>
                  </a:extLst>
                </p:cNvPr>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79" name="Rectangle 174">
                  <a:extLst>
                    <a:ext uri="{FF2B5EF4-FFF2-40B4-BE49-F238E27FC236}">
                      <a16:creationId xmlns:a16="http://schemas.microsoft.com/office/drawing/2014/main" id="{75FE8882-EDE5-9F42-A622-6C4F1C79FE40}"/>
                    </a:ext>
                  </a:extLst>
                </p:cNvPr>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83" name="Rectangle 3">
              <a:extLst>
                <a:ext uri="{FF2B5EF4-FFF2-40B4-BE49-F238E27FC236}">
                  <a16:creationId xmlns:a16="http://schemas.microsoft.com/office/drawing/2014/main" id="{B6B06BD3-3460-F345-A6F1-E1D55146C782}"/>
                </a:ext>
              </a:extLst>
            </p:cNvPr>
            <p:cNvSpPr txBox="1">
              <a:spLocks noChangeArrowheads="1"/>
            </p:cNvSpPr>
            <p:nvPr/>
          </p:nvSpPr>
          <p:spPr bwMode="auto">
            <a:xfrm flipH="1">
              <a:off x="1662065" y="2108548"/>
              <a:ext cx="4324796" cy="71006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zh-CN" sz="2000" dirty="0">
                  <a:solidFill>
                    <a:schemeClr val="bg1">
                      <a:lumMod val="95000"/>
                    </a:schemeClr>
                  </a:solidFill>
                  <a:effectLst/>
                  <a:latin typeface="+mn-lt"/>
                  <a:cs typeface="Arial" panose="020B0604020202020204" pitchFamily="34" charset="0"/>
                </a:rPr>
                <a:t>Basic</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information</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of</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merchants</a:t>
              </a:r>
            </a:p>
            <a:p>
              <a:pPr algn="l" latinLnBrk="0"/>
              <a:r>
                <a:rPr lang="en-US" altLang="zh-CN" sz="2000" dirty="0">
                  <a:solidFill>
                    <a:schemeClr val="bg1">
                      <a:lumMod val="95000"/>
                    </a:schemeClr>
                  </a:solidFill>
                  <a:effectLst/>
                  <a:latin typeface="+mn-lt"/>
                  <a:cs typeface="Arial" panose="020B0604020202020204" pitchFamily="34" charset="0"/>
                </a:rPr>
                <a:t>192,609</a:t>
              </a:r>
              <a:r>
                <a:rPr lang="zh-CN" altLang="en-US" sz="2000" b="0" dirty="0">
                  <a:solidFill>
                    <a:schemeClr val="bg1">
                      <a:lumMod val="95000"/>
                    </a:schemeClr>
                  </a:solidFill>
                  <a:effectLst/>
                  <a:latin typeface="+mn-lt"/>
                  <a:cs typeface="Arial" panose="020B0604020202020204" pitchFamily="34" charset="0"/>
                </a:rPr>
                <a:t> </a:t>
              </a:r>
              <a:r>
                <a:rPr lang="en-US" altLang="zh-CN" sz="2000" b="0" dirty="0">
                  <a:solidFill>
                    <a:schemeClr val="bg1">
                      <a:lumMod val="95000"/>
                    </a:schemeClr>
                  </a:solidFill>
                  <a:effectLst/>
                  <a:latin typeface="+mn-lt"/>
                  <a:cs typeface="Arial" panose="020B0604020202020204" pitchFamily="34" charset="0"/>
                </a:rPr>
                <a:t>Samples</a:t>
              </a:r>
              <a:r>
                <a:rPr lang="zh-CN" altLang="en-US" sz="2000" b="0" dirty="0">
                  <a:solidFill>
                    <a:schemeClr val="bg1">
                      <a:lumMod val="95000"/>
                    </a:schemeClr>
                  </a:solidFill>
                  <a:effectLst/>
                  <a:latin typeface="+mn-lt"/>
                  <a:cs typeface="Arial" panose="020B0604020202020204" pitchFamily="34" charset="0"/>
                </a:rPr>
                <a:t> * </a:t>
              </a:r>
              <a:r>
                <a:rPr lang="en-US" altLang="zh-CN" sz="2000" dirty="0">
                  <a:solidFill>
                    <a:schemeClr val="bg1">
                      <a:lumMod val="95000"/>
                    </a:schemeClr>
                  </a:solidFill>
                  <a:effectLst/>
                  <a:latin typeface="+mn-lt"/>
                  <a:cs typeface="Arial" panose="020B0604020202020204" pitchFamily="34" charset="0"/>
                </a:rPr>
                <a:t>13</a:t>
              </a:r>
              <a:r>
                <a:rPr lang="zh-CN" altLang="en-US" sz="2000" b="0" dirty="0">
                  <a:solidFill>
                    <a:schemeClr val="bg1">
                      <a:lumMod val="95000"/>
                    </a:schemeClr>
                  </a:solidFill>
                  <a:effectLst/>
                  <a:latin typeface="+mn-lt"/>
                  <a:cs typeface="Arial" panose="020B0604020202020204" pitchFamily="34" charset="0"/>
                </a:rPr>
                <a:t> </a:t>
              </a:r>
              <a:r>
                <a:rPr lang="en-US" altLang="zh-CN" sz="2000" b="0" dirty="0">
                  <a:solidFill>
                    <a:schemeClr val="bg1">
                      <a:lumMod val="95000"/>
                    </a:schemeClr>
                  </a:solidFill>
                  <a:effectLst/>
                  <a:latin typeface="+mn-lt"/>
                  <a:cs typeface="Arial" panose="020B0604020202020204" pitchFamily="34" charset="0"/>
                </a:rPr>
                <a:t>Attributes</a:t>
              </a:r>
            </a:p>
          </p:txBody>
        </p:sp>
        <p:sp>
          <p:nvSpPr>
            <p:cNvPr id="84" name="TextBox 192">
              <a:extLst>
                <a:ext uri="{FF2B5EF4-FFF2-40B4-BE49-F238E27FC236}">
                  <a16:creationId xmlns:a16="http://schemas.microsoft.com/office/drawing/2014/main" id="{56F7398F-6E46-104E-80AF-0214F1F88AF1}"/>
                </a:ext>
              </a:extLst>
            </p:cNvPr>
            <p:cNvSpPr txBox="1"/>
            <p:nvPr/>
          </p:nvSpPr>
          <p:spPr>
            <a:xfrm>
              <a:off x="2446196" y="1494680"/>
              <a:ext cx="2690448" cy="461665"/>
            </a:xfrm>
            <a:prstGeom prst="rect">
              <a:avLst/>
            </a:prstGeom>
          </p:spPr>
          <p:txBody>
            <a:bodyPr wrap="square" rtlCol="0">
              <a:spAutoFit/>
            </a:bodyPr>
            <a:lstStyle/>
            <a:p>
              <a:pPr>
                <a:buClr>
                  <a:schemeClr val="tx1">
                    <a:lumMod val="85000"/>
                    <a:lumOff val="15000"/>
                  </a:schemeClr>
                </a:buClr>
                <a:buSzPct val="105000"/>
              </a:pPr>
              <a:r>
                <a:rPr lang="en-US" altLang="zh-CN" sz="2400" b="1" dirty="0">
                  <a:solidFill>
                    <a:srgbClr val="D9232E"/>
                  </a:solidFill>
                  <a:latin typeface="+mn-lt"/>
                  <a:cs typeface="Arial" panose="020B0604020202020204" pitchFamily="34" charset="0"/>
                </a:rPr>
                <a:t>Business</a:t>
              </a:r>
              <a:endParaRPr lang="en-US" altLang="ko-KR" sz="2400" b="1" dirty="0">
                <a:solidFill>
                  <a:srgbClr val="D9232E"/>
                </a:solidFill>
                <a:latin typeface="+mn-lt"/>
                <a:cs typeface="Arial" panose="020B0604020202020204" pitchFamily="34" charset="0"/>
              </a:endParaRPr>
            </a:p>
          </p:txBody>
        </p:sp>
      </p:grpSp>
      <p:grpSp>
        <p:nvGrpSpPr>
          <p:cNvPr id="7" name="Group 6">
            <a:extLst>
              <a:ext uri="{FF2B5EF4-FFF2-40B4-BE49-F238E27FC236}">
                <a16:creationId xmlns:a16="http://schemas.microsoft.com/office/drawing/2014/main" id="{34E34DA9-31A7-46BE-81B0-7FCF09AC9764}"/>
              </a:ext>
            </a:extLst>
          </p:cNvPr>
          <p:cNvGrpSpPr/>
          <p:nvPr/>
        </p:nvGrpSpPr>
        <p:grpSpPr>
          <a:xfrm>
            <a:off x="7448588" y="1830262"/>
            <a:ext cx="3963240" cy="1569701"/>
            <a:chOff x="7264694" y="1256439"/>
            <a:chExt cx="3963240" cy="1569701"/>
          </a:xfrm>
        </p:grpSpPr>
        <p:grpSp>
          <p:nvGrpSpPr>
            <p:cNvPr id="2" name="组合 1">
              <a:extLst>
                <a:ext uri="{FF2B5EF4-FFF2-40B4-BE49-F238E27FC236}">
                  <a16:creationId xmlns:a16="http://schemas.microsoft.com/office/drawing/2014/main" id="{EDEF79DD-C91C-DF41-BAFD-68970FA94644}"/>
                </a:ext>
              </a:extLst>
            </p:cNvPr>
            <p:cNvGrpSpPr/>
            <p:nvPr/>
          </p:nvGrpSpPr>
          <p:grpSpPr>
            <a:xfrm>
              <a:off x="7264694" y="1256439"/>
              <a:ext cx="784132" cy="784132"/>
              <a:chOff x="2366158" y="3936190"/>
              <a:chExt cx="784132" cy="784132"/>
            </a:xfrm>
          </p:grpSpPr>
          <p:sp>
            <p:nvSpPr>
              <p:cNvPr id="81" name="Oval 132">
                <a:extLst>
                  <a:ext uri="{FF2B5EF4-FFF2-40B4-BE49-F238E27FC236}">
                    <a16:creationId xmlns:a16="http://schemas.microsoft.com/office/drawing/2014/main" id="{6110B464-1E25-A942-829B-B2965E79E584}"/>
                  </a:ext>
                </a:extLst>
              </p:cNvPr>
              <p:cNvSpPr/>
              <p:nvPr/>
            </p:nvSpPr>
            <p:spPr>
              <a:xfrm>
                <a:off x="2366158" y="3936190"/>
                <a:ext cx="784132" cy="784132"/>
              </a:xfrm>
              <a:prstGeom prst="ellipse">
                <a:avLst/>
              </a:prstGeom>
              <a:solidFill>
                <a:srgbClr val="D9232E"/>
              </a:soli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Freeform 175">
                <a:extLst>
                  <a:ext uri="{FF2B5EF4-FFF2-40B4-BE49-F238E27FC236}">
                    <a16:creationId xmlns:a16="http://schemas.microsoft.com/office/drawing/2014/main" id="{D62545B1-2592-0343-9C80-96C0EBD25CE5}"/>
                  </a:ext>
                </a:extLst>
              </p:cNvPr>
              <p:cNvSpPr>
                <a:spLocks noEditPoints="1"/>
              </p:cNvSpPr>
              <p:nvPr/>
            </p:nvSpPr>
            <p:spPr bwMode="auto">
              <a:xfrm>
                <a:off x="2508467" y="4108602"/>
                <a:ext cx="499514" cy="439309"/>
              </a:xfrm>
              <a:custGeom>
                <a:avLst/>
                <a:gdLst>
                  <a:gd name="T0" fmla="*/ 448 w 531"/>
                  <a:gd name="T1" fmla="*/ 98 h 467"/>
                  <a:gd name="T2" fmla="*/ 461 w 531"/>
                  <a:gd name="T3" fmla="*/ 75 h 467"/>
                  <a:gd name="T4" fmla="*/ 449 w 531"/>
                  <a:gd name="T5" fmla="*/ 72 h 467"/>
                  <a:gd name="T6" fmla="*/ 442 w 531"/>
                  <a:gd name="T7" fmla="*/ 85 h 467"/>
                  <a:gd name="T8" fmla="*/ 430 w 531"/>
                  <a:gd name="T9" fmla="*/ 78 h 467"/>
                  <a:gd name="T10" fmla="*/ 435 w 531"/>
                  <a:gd name="T11" fmla="*/ 67 h 467"/>
                  <a:gd name="T12" fmla="*/ 429 w 531"/>
                  <a:gd name="T13" fmla="*/ 60 h 467"/>
                  <a:gd name="T14" fmla="*/ 286 w 531"/>
                  <a:gd name="T15" fmla="*/ 36 h 467"/>
                  <a:gd name="T16" fmla="*/ 288 w 531"/>
                  <a:gd name="T17" fmla="*/ 15 h 467"/>
                  <a:gd name="T18" fmla="*/ 266 w 531"/>
                  <a:gd name="T19" fmla="*/ 0 h 467"/>
                  <a:gd name="T20" fmla="*/ 247 w 531"/>
                  <a:gd name="T21" fmla="*/ 11 h 467"/>
                  <a:gd name="T22" fmla="*/ 243 w 531"/>
                  <a:gd name="T23" fmla="*/ 31 h 467"/>
                  <a:gd name="T24" fmla="*/ 135 w 531"/>
                  <a:gd name="T25" fmla="*/ 51 h 467"/>
                  <a:gd name="T26" fmla="*/ 97 w 531"/>
                  <a:gd name="T27" fmla="*/ 65 h 467"/>
                  <a:gd name="T28" fmla="*/ 101 w 531"/>
                  <a:gd name="T29" fmla="*/ 78 h 467"/>
                  <a:gd name="T30" fmla="*/ 92 w 531"/>
                  <a:gd name="T31" fmla="*/ 87 h 467"/>
                  <a:gd name="T32" fmla="*/ 84 w 531"/>
                  <a:gd name="T33" fmla="*/ 75 h 467"/>
                  <a:gd name="T34" fmla="*/ 72 w 531"/>
                  <a:gd name="T35" fmla="*/ 72 h 467"/>
                  <a:gd name="T36" fmla="*/ 78 w 531"/>
                  <a:gd name="T37" fmla="*/ 95 h 467"/>
                  <a:gd name="T38" fmla="*/ 0 w 531"/>
                  <a:gd name="T39" fmla="*/ 304 h 467"/>
                  <a:gd name="T40" fmla="*/ 24 w 531"/>
                  <a:gd name="T41" fmla="*/ 328 h 467"/>
                  <a:gd name="T42" fmla="*/ 138 w 531"/>
                  <a:gd name="T43" fmla="*/ 339 h 467"/>
                  <a:gd name="T44" fmla="*/ 173 w 531"/>
                  <a:gd name="T45" fmla="*/ 320 h 467"/>
                  <a:gd name="T46" fmla="*/ 185 w 531"/>
                  <a:gd name="T47" fmla="*/ 300 h 467"/>
                  <a:gd name="T48" fmla="*/ 114 w 531"/>
                  <a:gd name="T49" fmla="*/ 84 h 467"/>
                  <a:gd name="T50" fmla="*/ 178 w 531"/>
                  <a:gd name="T51" fmla="*/ 58 h 467"/>
                  <a:gd name="T52" fmla="*/ 243 w 531"/>
                  <a:gd name="T53" fmla="*/ 233 h 467"/>
                  <a:gd name="T54" fmla="*/ 249 w 531"/>
                  <a:gd name="T55" fmla="*/ 299 h 467"/>
                  <a:gd name="T56" fmla="*/ 248 w 531"/>
                  <a:gd name="T57" fmla="*/ 352 h 467"/>
                  <a:gd name="T58" fmla="*/ 210 w 531"/>
                  <a:gd name="T59" fmla="*/ 385 h 467"/>
                  <a:gd name="T60" fmla="*/ 186 w 531"/>
                  <a:gd name="T61" fmla="*/ 467 h 467"/>
                  <a:gd name="T62" fmla="*/ 327 w 531"/>
                  <a:gd name="T63" fmla="*/ 386 h 467"/>
                  <a:gd name="T64" fmla="*/ 292 w 531"/>
                  <a:gd name="T65" fmla="*/ 371 h 467"/>
                  <a:gd name="T66" fmla="*/ 282 w 531"/>
                  <a:gd name="T67" fmla="*/ 299 h 467"/>
                  <a:gd name="T68" fmla="*/ 289 w 531"/>
                  <a:gd name="T69" fmla="*/ 233 h 467"/>
                  <a:gd name="T70" fmla="*/ 354 w 531"/>
                  <a:gd name="T71" fmla="*/ 58 h 467"/>
                  <a:gd name="T72" fmla="*/ 417 w 531"/>
                  <a:gd name="T73" fmla="*/ 84 h 467"/>
                  <a:gd name="T74" fmla="*/ 346 w 531"/>
                  <a:gd name="T75" fmla="*/ 300 h 467"/>
                  <a:gd name="T76" fmla="*/ 358 w 531"/>
                  <a:gd name="T77" fmla="*/ 320 h 467"/>
                  <a:gd name="T78" fmla="*/ 396 w 531"/>
                  <a:gd name="T79" fmla="*/ 339 h 467"/>
                  <a:gd name="T80" fmla="*/ 507 w 531"/>
                  <a:gd name="T81" fmla="*/ 328 h 467"/>
                  <a:gd name="T82" fmla="*/ 531 w 531"/>
                  <a:gd name="T83" fmla="*/ 303 h 467"/>
                  <a:gd name="T84" fmla="*/ 275 w 531"/>
                  <a:gd name="T85" fmla="*/ 24 h 467"/>
                  <a:gd name="T86" fmla="*/ 266 w 531"/>
                  <a:gd name="T87" fmla="*/ 34 h 467"/>
                  <a:gd name="T88" fmla="*/ 257 w 531"/>
                  <a:gd name="T89" fmla="*/ 21 h 467"/>
                  <a:gd name="T90" fmla="*/ 51 w 531"/>
                  <a:gd name="T91" fmla="*/ 325 h 467"/>
                  <a:gd name="T92" fmla="*/ 166 w 531"/>
                  <a:gd name="T93" fmla="*/ 308 h 467"/>
                  <a:gd name="T94" fmla="*/ 134 w 531"/>
                  <a:gd name="T95" fmla="*/ 325 h 467"/>
                  <a:gd name="T96" fmla="*/ 270 w 531"/>
                  <a:gd name="T97" fmla="*/ 217 h 467"/>
                  <a:gd name="T98" fmla="*/ 275 w 531"/>
                  <a:gd name="T99" fmla="*/ 274 h 467"/>
                  <a:gd name="T100" fmla="*/ 256 w 531"/>
                  <a:gd name="T101" fmla="*/ 274 h 467"/>
                  <a:gd name="T102" fmla="*/ 262 w 531"/>
                  <a:gd name="T103" fmla="*/ 217 h 467"/>
                  <a:gd name="T104" fmla="*/ 331 w 531"/>
                  <a:gd name="T105" fmla="*/ 453 h 467"/>
                  <a:gd name="T106" fmla="*/ 296 w 531"/>
                  <a:gd name="T107" fmla="*/ 391 h 467"/>
                  <a:gd name="T108" fmla="*/ 256 w 531"/>
                  <a:gd name="T109" fmla="*/ 368 h 467"/>
                  <a:gd name="T110" fmla="*/ 268 w 531"/>
                  <a:gd name="T111" fmla="*/ 307 h 467"/>
                  <a:gd name="T112" fmla="*/ 274 w 531"/>
                  <a:gd name="T113" fmla="*/ 368 h 467"/>
                  <a:gd name="T114" fmla="*/ 268 w 531"/>
                  <a:gd name="T115" fmla="*/ 203 h 467"/>
                  <a:gd name="T116" fmla="*/ 268 w 531"/>
                  <a:gd name="T117" fmla="*/ 53 h 467"/>
                  <a:gd name="T118" fmla="*/ 480 w 531"/>
                  <a:gd name="T119" fmla="*/ 325 h 467"/>
                  <a:gd name="T120" fmla="*/ 367 w 531"/>
                  <a:gd name="T121" fmla="*/ 308 h 467"/>
                  <a:gd name="T122" fmla="*/ 480 w 531"/>
                  <a:gd name="T123" fmla="*/ 32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1" h="467">
                    <a:moveTo>
                      <a:pt x="531" y="303"/>
                    </a:moveTo>
                    <a:lnTo>
                      <a:pt x="531" y="303"/>
                    </a:lnTo>
                    <a:lnTo>
                      <a:pt x="531" y="300"/>
                    </a:lnTo>
                    <a:lnTo>
                      <a:pt x="530" y="298"/>
                    </a:lnTo>
                    <a:lnTo>
                      <a:pt x="448" y="98"/>
                    </a:lnTo>
                    <a:lnTo>
                      <a:pt x="448" y="98"/>
                    </a:lnTo>
                    <a:lnTo>
                      <a:pt x="453" y="95"/>
                    </a:lnTo>
                    <a:lnTo>
                      <a:pt x="457" y="91"/>
                    </a:lnTo>
                    <a:lnTo>
                      <a:pt x="461" y="84"/>
                    </a:lnTo>
                    <a:lnTo>
                      <a:pt x="462" y="78"/>
                    </a:lnTo>
                    <a:lnTo>
                      <a:pt x="462" y="78"/>
                    </a:lnTo>
                    <a:lnTo>
                      <a:pt x="461" y="75"/>
                    </a:lnTo>
                    <a:lnTo>
                      <a:pt x="459" y="72"/>
                    </a:lnTo>
                    <a:lnTo>
                      <a:pt x="457" y="71"/>
                    </a:lnTo>
                    <a:lnTo>
                      <a:pt x="454" y="70"/>
                    </a:lnTo>
                    <a:lnTo>
                      <a:pt x="454" y="70"/>
                    </a:lnTo>
                    <a:lnTo>
                      <a:pt x="452" y="71"/>
                    </a:lnTo>
                    <a:lnTo>
                      <a:pt x="449" y="72"/>
                    </a:lnTo>
                    <a:lnTo>
                      <a:pt x="448" y="75"/>
                    </a:lnTo>
                    <a:lnTo>
                      <a:pt x="448" y="78"/>
                    </a:lnTo>
                    <a:lnTo>
                      <a:pt x="448" y="78"/>
                    </a:lnTo>
                    <a:lnTo>
                      <a:pt x="446" y="81"/>
                    </a:lnTo>
                    <a:lnTo>
                      <a:pt x="444" y="83"/>
                    </a:lnTo>
                    <a:lnTo>
                      <a:pt x="442" y="85"/>
                    </a:lnTo>
                    <a:lnTo>
                      <a:pt x="439" y="87"/>
                    </a:lnTo>
                    <a:lnTo>
                      <a:pt x="439" y="87"/>
                    </a:lnTo>
                    <a:lnTo>
                      <a:pt x="436" y="85"/>
                    </a:lnTo>
                    <a:lnTo>
                      <a:pt x="434" y="83"/>
                    </a:lnTo>
                    <a:lnTo>
                      <a:pt x="431" y="81"/>
                    </a:lnTo>
                    <a:lnTo>
                      <a:pt x="430" y="78"/>
                    </a:lnTo>
                    <a:lnTo>
                      <a:pt x="430" y="78"/>
                    </a:lnTo>
                    <a:lnTo>
                      <a:pt x="431" y="75"/>
                    </a:lnTo>
                    <a:lnTo>
                      <a:pt x="434" y="72"/>
                    </a:lnTo>
                    <a:lnTo>
                      <a:pt x="434" y="72"/>
                    </a:lnTo>
                    <a:lnTo>
                      <a:pt x="435" y="70"/>
                    </a:lnTo>
                    <a:lnTo>
                      <a:pt x="435" y="67"/>
                    </a:lnTo>
                    <a:lnTo>
                      <a:pt x="435" y="65"/>
                    </a:lnTo>
                    <a:lnTo>
                      <a:pt x="434" y="63"/>
                    </a:lnTo>
                    <a:lnTo>
                      <a:pt x="434" y="63"/>
                    </a:lnTo>
                    <a:lnTo>
                      <a:pt x="431" y="61"/>
                    </a:lnTo>
                    <a:lnTo>
                      <a:pt x="429" y="60"/>
                    </a:lnTo>
                    <a:lnTo>
                      <a:pt x="429" y="60"/>
                    </a:lnTo>
                    <a:lnTo>
                      <a:pt x="396" y="51"/>
                    </a:lnTo>
                    <a:lnTo>
                      <a:pt x="360" y="44"/>
                    </a:lnTo>
                    <a:lnTo>
                      <a:pt x="323" y="41"/>
                    </a:lnTo>
                    <a:lnTo>
                      <a:pt x="283" y="39"/>
                    </a:lnTo>
                    <a:lnTo>
                      <a:pt x="283" y="39"/>
                    </a:lnTo>
                    <a:lnTo>
                      <a:pt x="286" y="36"/>
                    </a:lnTo>
                    <a:lnTo>
                      <a:pt x="288" y="31"/>
                    </a:lnTo>
                    <a:lnTo>
                      <a:pt x="289" y="28"/>
                    </a:lnTo>
                    <a:lnTo>
                      <a:pt x="289" y="24"/>
                    </a:lnTo>
                    <a:lnTo>
                      <a:pt x="289" y="24"/>
                    </a:lnTo>
                    <a:lnTo>
                      <a:pt x="289" y="20"/>
                    </a:lnTo>
                    <a:lnTo>
                      <a:pt x="288" y="15"/>
                    </a:lnTo>
                    <a:lnTo>
                      <a:pt x="286" y="11"/>
                    </a:lnTo>
                    <a:lnTo>
                      <a:pt x="282" y="8"/>
                    </a:lnTo>
                    <a:lnTo>
                      <a:pt x="279" y="4"/>
                    </a:lnTo>
                    <a:lnTo>
                      <a:pt x="275" y="2"/>
                    </a:lnTo>
                    <a:lnTo>
                      <a:pt x="270" y="1"/>
                    </a:lnTo>
                    <a:lnTo>
                      <a:pt x="266" y="0"/>
                    </a:lnTo>
                    <a:lnTo>
                      <a:pt x="266" y="0"/>
                    </a:lnTo>
                    <a:lnTo>
                      <a:pt x="261" y="1"/>
                    </a:lnTo>
                    <a:lnTo>
                      <a:pt x="256" y="2"/>
                    </a:lnTo>
                    <a:lnTo>
                      <a:pt x="253" y="4"/>
                    </a:lnTo>
                    <a:lnTo>
                      <a:pt x="249" y="8"/>
                    </a:lnTo>
                    <a:lnTo>
                      <a:pt x="247" y="11"/>
                    </a:lnTo>
                    <a:lnTo>
                      <a:pt x="245" y="15"/>
                    </a:lnTo>
                    <a:lnTo>
                      <a:pt x="242" y="20"/>
                    </a:lnTo>
                    <a:lnTo>
                      <a:pt x="242" y="24"/>
                    </a:lnTo>
                    <a:lnTo>
                      <a:pt x="242" y="24"/>
                    </a:lnTo>
                    <a:lnTo>
                      <a:pt x="242" y="28"/>
                    </a:lnTo>
                    <a:lnTo>
                      <a:pt x="243" y="31"/>
                    </a:lnTo>
                    <a:lnTo>
                      <a:pt x="246" y="36"/>
                    </a:lnTo>
                    <a:lnTo>
                      <a:pt x="248" y="39"/>
                    </a:lnTo>
                    <a:lnTo>
                      <a:pt x="248" y="39"/>
                    </a:lnTo>
                    <a:lnTo>
                      <a:pt x="209" y="41"/>
                    </a:lnTo>
                    <a:lnTo>
                      <a:pt x="171" y="44"/>
                    </a:lnTo>
                    <a:lnTo>
                      <a:pt x="135" y="51"/>
                    </a:lnTo>
                    <a:lnTo>
                      <a:pt x="102" y="60"/>
                    </a:lnTo>
                    <a:lnTo>
                      <a:pt x="102" y="60"/>
                    </a:lnTo>
                    <a:lnTo>
                      <a:pt x="100" y="61"/>
                    </a:lnTo>
                    <a:lnTo>
                      <a:pt x="98" y="63"/>
                    </a:lnTo>
                    <a:lnTo>
                      <a:pt x="98" y="63"/>
                    </a:lnTo>
                    <a:lnTo>
                      <a:pt x="97" y="65"/>
                    </a:lnTo>
                    <a:lnTo>
                      <a:pt x="97" y="67"/>
                    </a:lnTo>
                    <a:lnTo>
                      <a:pt x="97" y="70"/>
                    </a:lnTo>
                    <a:lnTo>
                      <a:pt x="99" y="72"/>
                    </a:lnTo>
                    <a:lnTo>
                      <a:pt x="99" y="72"/>
                    </a:lnTo>
                    <a:lnTo>
                      <a:pt x="100" y="75"/>
                    </a:lnTo>
                    <a:lnTo>
                      <a:pt x="101" y="78"/>
                    </a:lnTo>
                    <a:lnTo>
                      <a:pt x="101" y="78"/>
                    </a:lnTo>
                    <a:lnTo>
                      <a:pt x="100" y="81"/>
                    </a:lnTo>
                    <a:lnTo>
                      <a:pt x="99" y="83"/>
                    </a:lnTo>
                    <a:lnTo>
                      <a:pt x="95" y="85"/>
                    </a:lnTo>
                    <a:lnTo>
                      <a:pt x="92" y="87"/>
                    </a:lnTo>
                    <a:lnTo>
                      <a:pt x="92" y="87"/>
                    </a:lnTo>
                    <a:lnTo>
                      <a:pt x="89" y="85"/>
                    </a:lnTo>
                    <a:lnTo>
                      <a:pt x="87" y="83"/>
                    </a:lnTo>
                    <a:lnTo>
                      <a:pt x="85" y="81"/>
                    </a:lnTo>
                    <a:lnTo>
                      <a:pt x="85" y="78"/>
                    </a:lnTo>
                    <a:lnTo>
                      <a:pt x="85" y="78"/>
                    </a:lnTo>
                    <a:lnTo>
                      <a:pt x="84" y="75"/>
                    </a:lnTo>
                    <a:lnTo>
                      <a:pt x="83" y="72"/>
                    </a:lnTo>
                    <a:lnTo>
                      <a:pt x="80" y="71"/>
                    </a:lnTo>
                    <a:lnTo>
                      <a:pt x="77" y="70"/>
                    </a:lnTo>
                    <a:lnTo>
                      <a:pt x="77" y="70"/>
                    </a:lnTo>
                    <a:lnTo>
                      <a:pt x="75" y="71"/>
                    </a:lnTo>
                    <a:lnTo>
                      <a:pt x="72" y="72"/>
                    </a:lnTo>
                    <a:lnTo>
                      <a:pt x="71" y="75"/>
                    </a:lnTo>
                    <a:lnTo>
                      <a:pt x="71" y="78"/>
                    </a:lnTo>
                    <a:lnTo>
                      <a:pt x="71" y="78"/>
                    </a:lnTo>
                    <a:lnTo>
                      <a:pt x="71" y="84"/>
                    </a:lnTo>
                    <a:lnTo>
                      <a:pt x="74" y="91"/>
                    </a:lnTo>
                    <a:lnTo>
                      <a:pt x="78" y="95"/>
                    </a:lnTo>
                    <a:lnTo>
                      <a:pt x="84" y="98"/>
                    </a:lnTo>
                    <a:lnTo>
                      <a:pt x="2" y="298"/>
                    </a:lnTo>
                    <a:lnTo>
                      <a:pt x="2" y="298"/>
                    </a:lnTo>
                    <a:lnTo>
                      <a:pt x="2" y="300"/>
                    </a:lnTo>
                    <a:lnTo>
                      <a:pt x="2" y="303"/>
                    </a:lnTo>
                    <a:lnTo>
                      <a:pt x="0" y="304"/>
                    </a:lnTo>
                    <a:lnTo>
                      <a:pt x="0" y="304"/>
                    </a:lnTo>
                    <a:lnTo>
                      <a:pt x="4" y="310"/>
                    </a:lnTo>
                    <a:lnTo>
                      <a:pt x="8" y="314"/>
                    </a:lnTo>
                    <a:lnTo>
                      <a:pt x="12" y="320"/>
                    </a:lnTo>
                    <a:lnTo>
                      <a:pt x="18" y="324"/>
                    </a:lnTo>
                    <a:lnTo>
                      <a:pt x="24" y="328"/>
                    </a:lnTo>
                    <a:lnTo>
                      <a:pt x="32" y="333"/>
                    </a:lnTo>
                    <a:lnTo>
                      <a:pt x="39" y="336"/>
                    </a:lnTo>
                    <a:lnTo>
                      <a:pt x="48" y="339"/>
                    </a:lnTo>
                    <a:lnTo>
                      <a:pt x="50" y="339"/>
                    </a:lnTo>
                    <a:lnTo>
                      <a:pt x="135" y="339"/>
                    </a:lnTo>
                    <a:lnTo>
                      <a:pt x="138" y="339"/>
                    </a:lnTo>
                    <a:lnTo>
                      <a:pt x="138" y="339"/>
                    </a:lnTo>
                    <a:lnTo>
                      <a:pt x="146" y="336"/>
                    </a:lnTo>
                    <a:lnTo>
                      <a:pt x="154" y="333"/>
                    </a:lnTo>
                    <a:lnTo>
                      <a:pt x="161" y="328"/>
                    </a:lnTo>
                    <a:lnTo>
                      <a:pt x="168" y="324"/>
                    </a:lnTo>
                    <a:lnTo>
                      <a:pt x="173" y="320"/>
                    </a:lnTo>
                    <a:lnTo>
                      <a:pt x="179" y="314"/>
                    </a:lnTo>
                    <a:lnTo>
                      <a:pt x="183" y="310"/>
                    </a:lnTo>
                    <a:lnTo>
                      <a:pt x="186" y="304"/>
                    </a:lnTo>
                    <a:lnTo>
                      <a:pt x="185" y="303"/>
                    </a:lnTo>
                    <a:lnTo>
                      <a:pt x="185" y="303"/>
                    </a:lnTo>
                    <a:lnTo>
                      <a:pt x="185" y="300"/>
                    </a:lnTo>
                    <a:lnTo>
                      <a:pt x="184" y="298"/>
                    </a:lnTo>
                    <a:lnTo>
                      <a:pt x="102" y="98"/>
                    </a:lnTo>
                    <a:lnTo>
                      <a:pt x="102" y="98"/>
                    </a:lnTo>
                    <a:lnTo>
                      <a:pt x="107" y="95"/>
                    </a:lnTo>
                    <a:lnTo>
                      <a:pt x="112" y="90"/>
                    </a:lnTo>
                    <a:lnTo>
                      <a:pt x="114" y="84"/>
                    </a:lnTo>
                    <a:lnTo>
                      <a:pt x="115" y="78"/>
                    </a:lnTo>
                    <a:lnTo>
                      <a:pt x="115" y="78"/>
                    </a:lnTo>
                    <a:lnTo>
                      <a:pt x="114" y="70"/>
                    </a:lnTo>
                    <a:lnTo>
                      <a:pt x="114" y="70"/>
                    </a:lnTo>
                    <a:lnTo>
                      <a:pt x="145" y="64"/>
                    </a:lnTo>
                    <a:lnTo>
                      <a:pt x="178" y="58"/>
                    </a:lnTo>
                    <a:lnTo>
                      <a:pt x="212" y="54"/>
                    </a:lnTo>
                    <a:lnTo>
                      <a:pt x="249" y="53"/>
                    </a:lnTo>
                    <a:lnTo>
                      <a:pt x="249" y="211"/>
                    </a:lnTo>
                    <a:lnTo>
                      <a:pt x="249" y="211"/>
                    </a:lnTo>
                    <a:lnTo>
                      <a:pt x="246" y="222"/>
                    </a:lnTo>
                    <a:lnTo>
                      <a:pt x="243" y="233"/>
                    </a:lnTo>
                    <a:lnTo>
                      <a:pt x="241" y="244"/>
                    </a:lnTo>
                    <a:lnTo>
                      <a:pt x="241" y="255"/>
                    </a:lnTo>
                    <a:lnTo>
                      <a:pt x="241" y="267"/>
                    </a:lnTo>
                    <a:lnTo>
                      <a:pt x="243" y="278"/>
                    </a:lnTo>
                    <a:lnTo>
                      <a:pt x="246" y="288"/>
                    </a:lnTo>
                    <a:lnTo>
                      <a:pt x="249" y="299"/>
                    </a:lnTo>
                    <a:lnTo>
                      <a:pt x="249" y="299"/>
                    </a:lnTo>
                    <a:lnTo>
                      <a:pt x="249" y="300"/>
                    </a:lnTo>
                    <a:lnTo>
                      <a:pt x="249" y="341"/>
                    </a:lnTo>
                    <a:lnTo>
                      <a:pt x="249" y="341"/>
                    </a:lnTo>
                    <a:lnTo>
                      <a:pt x="249" y="346"/>
                    </a:lnTo>
                    <a:lnTo>
                      <a:pt x="248" y="352"/>
                    </a:lnTo>
                    <a:lnTo>
                      <a:pt x="246" y="358"/>
                    </a:lnTo>
                    <a:lnTo>
                      <a:pt x="242" y="364"/>
                    </a:lnTo>
                    <a:lnTo>
                      <a:pt x="238" y="371"/>
                    </a:lnTo>
                    <a:lnTo>
                      <a:pt x="230" y="376"/>
                    </a:lnTo>
                    <a:lnTo>
                      <a:pt x="222" y="381"/>
                    </a:lnTo>
                    <a:lnTo>
                      <a:pt x="210" y="385"/>
                    </a:lnTo>
                    <a:lnTo>
                      <a:pt x="206" y="386"/>
                    </a:lnTo>
                    <a:lnTo>
                      <a:pt x="205" y="391"/>
                    </a:lnTo>
                    <a:lnTo>
                      <a:pt x="192" y="391"/>
                    </a:lnTo>
                    <a:lnTo>
                      <a:pt x="192" y="429"/>
                    </a:lnTo>
                    <a:lnTo>
                      <a:pt x="186" y="429"/>
                    </a:lnTo>
                    <a:lnTo>
                      <a:pt x="186" y="467"/>
                    </a:lnTo>
                    <a:lnTo>
                      <a:pt x="345" y="467"/>
                    </a:lnTo>
                    <a:lnTo>
                      <a:pt x="345" y="429"/>
                    </a:lnTo>
                    <a:lnTo>
                      <a:pt x="340" y="429"/>
                    </a:lnTo>
                    <a:lnTo>
                      <a:pt x="340" y="391"/>
                    </a:lnTo>
                    <a:lnTo>
                      <a:pt x="327" y="391"/>
                    </a:lnTo>
                    <a:lnTo>
                      <a:pt x="327" y="386"/>
                    </a:lnTo>
                    <a:lnTo>
                      <a:pt x="321" y="385"/>
                    </a:lnTo>
                    <a:lnTo>
                      <a:pt x="321" y="385"/>
                    </a:lnTo>
                    <a:lnTo>
                      <a:pt x="311" y="382"/>
                    </a:lnTo>
                    <a:lnTo>
                      <a:pt x="304" y="379"/>
                    </a:lnTo>
                    <a:lnTo>
                      <a:pt x="297" y="375"/>
                    </a:lnTo>
                    <a:lnTo>
                      <a:pt x="292" y="371"/>
                    </a:lnTo>
                    <a:lnTo>
                      <a:pt x="288" y="364"/>
                    </a:lnTo>
                    <a:lnTo>
                      <a:pt x="286" y="358"/>
                    </a:lnTo>
                    <a:lnTo>
                      <a:pt x="283" y="350"/>
                    </a:lnTo>
                    <a:lnTo>
                      <a:pt x="282" y="341"/>
                    </a:lnTo>
                    <a:lnTo>
                      <a:pt x="282" y="299"/>
                    </a:lnTo>
                    <a:lnTo>
                      <a:pt x="282" y="299"/>
                    </a:lnTo>
                    <a:lnTo>
                      <a:pt x="286" y="288"/>
                    </a:lnTo>
                    <a:lnTo>
                      <a:pt x="289" y="278"/>
                    </a:lnTo>
                    <a:lnTo>
                      <a:pt x="290" y="266"/>
                    </a:lnTo>
                    <a:lnTo>
                      <a:pt x="290" y="255"/>
                    </a:lnTo>
                    <a:lnTo>
                      <a:pt x="290" y="244"/>
                    </a:lnTo>
                    <a:lnTo>
                      <a:pt x="289" y="233"/>
                    </a:lnTo>
                    <a:lnTo>
                      <a:pt x="286" y="222"/>
                    </a:lnTo>
                    <a:lnTo>
                      <a:pt x="282" y="211"/>
                    </a:lnTo>
                    <a:lnTo>
                      <a:pt x="282" y="53"/>
                    </a:lnTo>
                    <a:lnTo>
                      <a:pt x="282" y="53"/>
                    </a:lnTo>
                    <a:lnTo>
                      <a:pt x="319" y="54"/>
                    </a:lnTo>
                    <a:lnTo>
                      <a:pt x="354" y="58"/>
                    </a:lnTo>
                    <a:lnTo>
                      <a:pt x="387" y="64"/>
                    </a:lnTo>
                    <a:lnTo>
                      <a:pt x="417" y="70"/>
                    </a:lnTo>
                    <a:lnTo>
                      <a:pt x="417" y="70"/>
                    </a:lnTo>
                    <a:lnTo>
                      <a:pt x="416" y="78"/>
                    </a:lnTo>
                    <a:lnTo>
                      <a:pt x="416" y="78"/>
                    </a:lnTo>
                    <a:lnTo>
                      <a:pt x="417" y="84"/>
                    </a:lnTo>
                    <a:lnTo>
                      <a:pt x="421" y="90"/>
                    </a:lnTo>
                    <a:lnTo>
                      <a:pt x="424" y="95"/>
                    </a:lnTo>
                    <a:lnTo>
                      <a:pt x="429" y="98"/>
                    </a:lnTo>
                    <a:lnTo>
                      <a:pt x="347" y="298"/>
                    </a:lnTo>
                    <a:lnTo>
                      <a:pt x="347" y="298"/>
                    </a:lnTo>
                    <a:lnTo>
                      <a:pt x="346" y="300"/>
                    </a:lnTo>
                    <a:lnTo>
                      <a:pt x="347" y="303"/>
                    </a:lnTo>
                    <a:lnTo>
                      <a:pt x="346" y="304"/>
                    </a:lnTo>
                    <a:lnTo>
                      <a:pt x="346" y="304"/>
                    </a:lnTo>
                    <a:lnTo>
                      <a:pt x="349" y="310"/>
                    </a:lnTo>
                    <a:lnTo>
                      <a:pt x="354" y="314"/>
                    </a:lnTo>
                    <a:lnTo>
                      <a:pt x="358" y="320"/>
                    </a:lnTo>
                    <a:lnTo>
                      <a:pt x="363" y="324"/>
                    </a:lnTo>
                    <a:lnTo>
                      <a:pt x="370" y="328"/>
                    </a:lnTo>
                    <a:lnTo>
                      <a:pt x="377" y="333"/>
                    </a:lnTo>
                    <a:lnTo>
                      <a:pt x="385" y="336"/>
                    </a:lnTo>
                    <a:lnTo>
                      <a:pt x="394" y="339"/>
                    </a:lnTo>
                    <a:lnTo>
                      <a:pt x="396" y="339"/>
                    </a:lnTo>
                    <a:lnTo>
                      <a:pt x="481" y="339"/>
                    </a:lnTo>
                    <a:lnTo>
                      <a:pt x="483" y="339"/>
                    </a:lnTo>
                    <a:lnTo>
                      <a:pt x="483" y="339"/>
                    </a:lnTo>
                    <a:lnTo>
                      <a:pt x="492" y="336"/>
                    </a:lnTo>
                    <a:lnTo>
                      <a:pt x="499" y="333"/>
                    </a:lnTo>
                    <a:lnTo>
                      <a:pt x="507" y="328"/>
                    </a:lnTo>
                    <a:lnTo>
                      <a:pt x="513" y="324"/>
                    </a:lnTo>
                    <a:lnTo>
                      <a:pt x="519" y="320"/>
                    </a:lnTo>
                    <a:lnTo>
                      <a:pt x="524" y="314"/>
                    </a:lnTo>
                    <a:lnTo>
                      <a:pt x="527" y="310"/>
                    </a:lnTo>
                    <a:lnTo>
                      <a:pt x="531" y="304"/>
                    </a:lnTo>
                    <a:lnTo>
                      <a:pt x="531" y="303"/>
                    </a:lnTo>
                    <a:close/>
                    <a:moveTo>
                      <a:pt x="266" y="15"/>
                    </a:moveTo>
                    <a:lnTo>
                      <a:pt x="266" y="15"/>
                    </a:lnTo>
                    <a:lnTo>
                      <a:pt x="269" y="15"/>
                    </a:lnTo>
                    <a:lnTo>
                      <a:pt x="273" y="17"/>
                    </a:lnTo>
                    <a:lnTo>
                      <a:pt x="275" y="21"/>
                    </a:lnTo>
                    <a:lnTo>
                      <a:pt x="275" y="24"/>
                    </a:lnTo>
                    <a:lnTo>
                      <a:pt x="275" y="24"/>
                    </a:lnTo>
                    <a:lnTo>
                      <a:pt x="275" y="27"/>
                    </a:lnTo>
                    <a:lnTo>
                      <a:pt x="273" y="30"/>
                    </a:lnTo>
                    <a:lnTo>
                      <a:pt x="269" y="33"/>
                    </a:lnTo>
                    <a:lnTo>
                      <a:pt x="266" y="34"/>
                    </a:lnTo>
                    <a:lnTo>
                      <a:pt x="266" y="34"/>
                    </a:lnTo>
                    <a:lnTo>
                      <a:pt x="262" y="33"/>
                    </a:lnTo>
                    <a:lnTo>
                      <a:pt x="260" y="30"/>
                    </a:lnTo>
                    <a:lnTo>
                      <a:pt x="257" y="27"/>
                    </a:lnTo>
                    <a:lnTo>
                      <a:pt x="256" y="24"/>
                    </a:lnTo>
                    <a:lnTo>
                      <a:pt x="256" y="24"/>
                    </a:lnTo>
                    <a:lnTo>
                      <a:pt x="257" y="21"/>
                    </a:lnTo>
                    <a:lnTo>
                      <a:pt x="260" y="17"/>
                    </a:lnTo>
                    <a:lnTo>
                      <a:pt x="262" y="15"/>
                    </a:lnTo>
                    <a:lnTo>
                      <a:pt x="266" y="15"/>
                    </a:lnTo>
                    <a:lnTo>
                      <a:pt x="266" y="15"/>
                    </a:lnTo>
                    <a:close/>
                    <a:moveTo>
                      <a:pt x="134" y="325"/>
                    </a:moveTo>
                    <a:lnTo>
                      <a:pt x="51" y="325"/>
                    </a:lnTo>
                    <a:lnTo>
                      <a:pt x="51" y="325"/>
                    </a:lnTo>
                    <a:lnTo>
                      <a:pt x="41" y="322"/>
                    </a:lnTo>
                    <a:lnTo>
                      <a:pt x="34" y="318"/>
                    </a:lnTo>
                    <a:lnTo>
                      <a:pt x="26" y="313"/>
                    </a:lnTo>
                    <a:lnTo>
                      <a:pt x="21" y="308"/>
                    </a:lnTo>
                    <a:lnTo>
                      <a:pt x="166" y="308"/>
                    </a:lnTo>
                    <a:lnTo>
                      <a:pt x="166" y="308"/>
                    </a:lnTo>
                    <a:lnTo>
                      <a:pt x="159" y="313"/>
                    </a:lnTo>
                    <a:lnTo>
                      <a:pt x="152" y="318"/>
                    </a:lnTo>
                    <a:lnTo>
                      <a:pt x="144" y="322"/>
                    </a:lnTo>
                    <a:lnTo>
                      <a:pt x="134" y="325"/>
                    </a:lnTo>
                    <a:lnTo>
                      <a:pt x="134" y="325"/>
                    </a:lnTo>
                    <a:close/>
                    <a:moveTo>
                      <a:pt x="19" y="294"/>
                    </a:moveTo>
                    <a:lnTo>
                      <a:pt x="93" y="114"/>
                    </a:lnTo>
                    <a:lnTo>
                      <a:pt x="167" y="294"/>
                    </a:lnTo>
                    <a:lnTo>
                      <a:pt x="19" y="294"/>
                    </a:lnTo>
                    <a:close/>
                    <a:moveTo>
                      <a:pt x="270" y="217"/>
                    </a:moveTo>
                    <a:lnTo>
                      <a:pt x="270" y="217"/>
                    </a:lnTo>
                    <a:lnTo>
                      <a:pt x="273" y="227"/>
                    </a:lnTo>
                    <a:lnTo>
                      <a:pt x="275" y="237"/>
                    </a:lnTo>
                    <a:lnTo>
                      <a:pt x="276" y="245"/>
                    </a:lnTo>
                    <a:lnTo>
                      <a:pt x="276" y="255"/>
                    </a:lnTo>
                    <a:lnTo>
                      <a:pt x="276" y="265"/>
                    </a:lnTo>
                    <a:lnTo>
                      <a:pt x="275" y="274"/>
                    </a:lnTo>
                    <a:lnTo>
                      <a:pt x="273" y="283"/>
                    </a:lnTo>
                    <a:lnTo>
                      <a:pt x="270" y="293"/>
                    </a:lnTo>
                    <a:lnTo>
                      <a:pt x="262" y="293"/>
                    </a:lnTo>
                    <a:lnTo>
                      <a:pt x="262" y="293"/>
                    </a:lnTo>
                    <a:lnTo>
                      <a:pt x="259" y="283"/>
                    </a:lnTo>
                    <a:lnTo>
                      <a:pt x="256" y="274"/>
                    </a:lnTo>
                    <a:lnTo>
                      <a:pt x="255" y="265"/>
                    </a:lnTo>
                    <a:lnTo>
                      <a:pt x="255" y="255"/>
                    </a:lnTo>
                    <a:lnTo>
                      <a:pt x="255" y="245"/>
                    </a:lnTo>
                    <a:lnTo>
                      <a:pt x="256" y="237"/>
                    </a:lnTo>
                    <a:lnTo>
                      <a:pt x="259" y="227"/>
                    </a:lnTo>
                    <a:lnTo>
                      <a:pt x="262" y="217"/>
                    </a:lnTo>
                    <a:lnTo>
                      <a:pt x="270" y="217"/>
                    </a:lnTo>
                    <a:close/>
                    <a:moveTo>
                      <a:pt x="331" y="453"/>
                    </a:moveTo>
                    <a:lnTo>
                      <a:pt x="200" y="453"/>
                    </a:lnTo>
                    <a:lnTo>
                      <a:pt x="200" y="443"/>
                    </a:lnTo>
                    <a:lnTo>
                      <a:pt x="331" y="443"/>
                    </a:lnTo>
                    <a:lnTo>
                      <a:pt x="331" y="453"/>
                    </a:lnTo>
                    <a:close/>
                    <a:moveTo>
                      <a:pt x="207" y="429"/>
                    </a:moveTo>
                    <a:lnTo>
                      <a:pt x="207" y="406"/>
                    </a:lnTo>
                    <a:lnTo>
                      <a:pt x="326" y="406"/>
                    </a:lnTo>
                    <a:lnTo>
                      <a:pt x="326" y="429"/>
                    </a:lnTo>
                    <a:lnTo>
                      <a:pt x="207" y="429"/>
                    </a:lnTo>
                    <a:close/>
                    <a:moveTo>
                      <a:pt x="296" y="391"/>
                    </a:moveTo>
                    <a:lnTo>
                      <a:pt x="235" y="391"/>
                    </a:lnTo>
                    <a:lnTo>
                      <a:pt x="235" y="391"/>
                    </a:lnTo>
                    <a:lnTo>
                      <a:pt x="241" y="386"/>
                    </a:lnTo>
                    <a:lnTo>
                      <a:pt x="248" y="380"/>
                    </a:lnTo>
                    <a:lnTo>
                      <a:pt x="252" y="375"/>
                    </a:lnTo>
                    <a:lnTo>
                      <a:pt x="256" y="368"/>
                    </a:lnTo>
                    <a:lnTo>
                      <a:pt x="260" y="362"/>
                    </a:lnTo>
                    <a:lnTo>
                      <a:pt x="262" y="355"/>
                    </a:lnTo>
                    <a:lnTo>
                      <a:pt x="263" y="348"/>
                    </a:lnTo>
                    <a:lnTo>
                      <a:pt x="263" y="341"/>
                    </a:lnTo>
                    <a:lnTo>
                      <a:pt x="263" y="307"/>
                    </a:lnTo>
                    <a:lnTo>
                      <a:pt x="268" y="307"/>
                    </a:lnTo>
                    <a:lnTo>
                      <a:pt x="268" y="341"/>
                    </a:lnTo>
                    <a:lnTo>
                      <a:pt x="268" y="341"/>
                    </a:lnTo>
                    <a:lnTo>
                      <a:pt x="269" y="348"/>
                    </a:lnTo>
                    <a:lnTo>
                      <a:pt x="269" y="354"/>
                    </a:lnTo>
                    <a:lnTo>
                      <a:pt x="272" y="362"/>
                    </a:lnTo>
                    <a:lnTo>
                      <a:pt x="274" y="368"/>
                    </a:lnTo>
                    <a:lnTo>
                      <a:pt x="278" y="375"/>
                    </a:lnTo>
                    <a:lnTo>
                      <a:pt x="282" y="380"/>
                    </a:lnTo>
                    <a:lnTo>
                      <a:pt x="289" y="386"/>
                    </a:lnTo>
                    <a:lnTo>
                      <a:pt x="296" y="391"/>
                    </a:lnTo>
                    <a:lnTo>
                      <a:pt x="296" y="391"/>
                    </a:lnTo>
                    <a:close/>
                    <a:moveTo>
                      <a:pt x="268" y="203"/>
                    </a:moveTo>
                    <a:lnTo>
                      <a:pt x="263" y="203"/>
                    </a:lnTo>
                    <a:lnTo>
                      <a:pt x="263" y="53"/>
                    </a:lnTo>
                    <a:lnTo>
                      <a:pt x="263" y="53"/>
                    </a:lnTo>
                    <a:lnTo>
                      <a:pt x="266" y="53"/>
                    </a:lnTo>
                    <a:lnTo>
                      <a:pt x="266" y="53"/>
                    </a:lnTo>
                    <a:lnTo>
                      <a:pt x="268" y="53"/>
                    </a:lnTo>
                    <a:lnTo>
                      <a:pt x="268" y="203"/>
                    </a:lnTo>
                    <a:close/>
                    <a:moveTo>
                      <a:pt x="512" y="294"/>
                    </a:moveTo>
                    <a:lnTo>
                      <a:pt x="364" y="294"/>
                    </a:lnTo>
                    <a:lnTo>
                      <a:pt x="439" y="114"/>
                    </a:lnTo>
                    <a:lnTo>
                      <a:pt x="512" y="294"/>
                    </a:lnTo>
                    <a:close/>
                    <a:moveTo>
                      <a:pt x="480" y="325"/>
                    </a:moveTo>
                    <a:lnTo>
                      <a:pt x="397" y="325"/>
                    </a:lnTo>
                    <a:lnTo>
                      <a:pt x="397" y="325"/>
                    </a:lnTo>
                    <a:lnTo>
                      <a:pt x="387" y="322"/>
                    </a:lnTo>
                    <a:lnTo>
                      <a:pt x="380" y="318"/>
                    </a:lnTo>
                    <a:lnTo>
                      <a:pt x="372" y="313"/>
                    </a:lnTo>
                    <a:lnTo>
                      <a:pt x="367" y="308"/>
                    </a:lnTo>
                    <a:lnTo>
                      <a:pt x="511" y="308"/>
                    </a:lnTo>
                    <a:lnTo>
                      <a:pt x="511" y="308"/>
                    </a:lnTo>
                    <a:lnTo>
                      <a:pt x="505" y="313"/>
                    </a:lnTo>
                    <a:lnTo>
                      <a:pt x="497" y="318"/>
                    </a:lnTo>
                    <a:lnTo>
                      <a:pt x="490" y="322"/>
                    </a:lnTo>
                    <a:lnTo>
                      <a:pt x="480" y="325"/>
                    </a:lnTo>
                    <a:lnTo>
                      <a:pt x="480" y="325"/>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grpSp>
        <p:sp>
          <p:nvSpPr>
            <p:cNvPr id="85" name="TextBox 198">
              <a:extLst>
                <a:ext uri="{FF2B5EF4-FFF2-40B4-BE49-F238E27FC236}">
                  <a16:creationId xmlns:a16="http://schemas.microsoft.com/office/drawing/2014/main" id="{3511FDB7-A174-D544-A7D4-0B16B8C8025B}"/>
                </a:ext>
              </a:extLst>
            </p:cNvPr>
            <p:cNvSpPr txBox="1"/>
            <p:nvPr/>
          </p:nvSpPr>
          <p:spPr>
            <a:xfrm>
              <a:off x="8055613" y="1448449"/>
              <a:ext cx="3172321" cy="461665"/>
            </a:xfrm>
            <a:prstGeom prst="rect">
              <a:avLst/>
            </a:prstGeom>
          </p:spPr>
          <p:txBody>
            <a:bodyPr wrap="square" rtlCol="0">
              <a:spAutoFit/>
            </a:bodyPr>
            <a:lstStyle/>
            <a:p>
              <a:pPr>
                <a:buClr>
                  <a:schemeClr val="tx1">
                    <a:lumMod val="85000"/>
                    <a:lumOff val="15000"/>
                  </a:schemeClr>
                </a:buClr>
                <a:buSzPct val="105000"/>
              </a:pPr>
              <a:r>
                <a:rPr lang="en-US" altLang="zh-CN" sz="2400" b="1" dirty="0">
                  <a:solidFill>
                    <a:srgbClr val="D9232E"/>
                  </a:solidFill>
                  <a:latin typeface="+mn-lt"/>
                  <a:cs typeface="Arial" panose="020B0604020202020204" pitchFamily="34" charset="0"/>
                </a:rPr>
                <a:t>Reviews</a:t>
              </a:r>
              <a:r>
                <a:rPr lang="zh-CN" altLang="en-US" sz="2400" b="1" dirty="0">
                  <a:solidFill>
                    <a:srgbClr val="D9232E"/>
                  </a:solidFill>
                  <a:latin typeface="+mn-lt"/>
                  <a:cs typeface="Arial" panose="020B0604020202020204" pitchFamily="34" charset="0"/>
                </a:rPr>
                <a:t> </a:t>
              </a:r>
              <a:r>
                <a:rPr lang="en-US" altLang="zh-CN" sz="2400" b="1" dirty="0">
                  <a:solidFill>
                    <a:srgbClr val="D9232E"/>
                  </a:solidFill>
                  <a:latin typeface="+mn-lt"/>
                  <a:cs typeface="Arial" panose="020B0604020202020204" pitchFamily="34" charset="0"/>
                </a:rPr>
                <a:t>(2004-2018)</a:t>
              </a:r>
              <a:endParaRPr lang="en-US" altLang="ko-KR" sz="2400" b="1" dirty="0">
                <a:solidFill>
                  <a:srgbClr val="D9232E"/>
                </a:solidFill>
                <a:latin typeface="+mn-lt"/>
                <a:cs typeface="Arial" panose="020B0604020202020204" pitchFamily="34" charset="0"/>
              </a:endParaRPr>
            </a:p>
          </p:txBody>
        </p:sp>
        <p:sp>
          <p:nvSpPr>
            <p:cNvPr id="86" name="Rectangle 3">
              <a:extLst>
                <a:ext uri="{FF2B5EF4-FFF2-40B4-BE49-F238E27FC236}">
                  <a16:creationId xmlns:a16="http://schemas.microsoft.com/office/drawing/2014/main" id="{49D5E9C5-928A-5E4F-88B0-0ECED49C98B7}"/>
                </a:ext>
              </a:extLst>
            </p:cNvPr>
            <p:cNvSpPr txBox="1">
              <a:spLocks noChangeArrowheads="1"/>
            </p:cNvSpPr>
            <p:nvPr/>
          </p:nvSpPr>
          <p:spPr bwMode="auto">
            <a:xfrm flipH="1">
              <a:off x="7264694" y="2116073"/>
              <a:ext cx="3830210" cy="71006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zh-CN" sz="2000" dirty="0">
                  <a:solidFill>
                    <a:schemeClr val="bg1">
                      <a:lumMod val="95000"/>
                    </a:schemeClr>
                  </a:solidFill>
                  <a:effectLst/>
                  <a:latin typeface="+mn-lt"/>
                  <a:cs typeface="Arial" panose="020B0604020202020204" pitchFamily="34" charset="0"/>
                </a:rPr>
                <a:t>User</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reviews</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on</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the</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merchants</a:t>
              </a:r>
            </a:p>
            <a:p>
              <a:pPr algn="l" latinLnBrk="0"/>
              <a:r>
                <a:rPr lang="en-US" altLang="zh-CN" sz="2000" dirty="0">
                  <a:solidFill>
                    <a:schemeClr val="bg1">
                      <a:lumMod val="95000"/>
                    </a:schemeClr>
                  </a:solidFill>
                  <a:effectLst/>
                  <a:latin typeface="+mn-lt"/>
                  <a:cs typeface="Arial" panose="020B0604020202020204" pitchFamily="34" charset="0"/>
                </a:rPr>
                <a:t>6,561,107</a:t>
              </a:r>
              <a:r>
                <a:rPr lang="zh-CN" altLang="en-US" sz="2000" b="0" dirty="0">
                  <a:solidFill>
                    <a:schemeClr val="bg1">
                      <a:lumMod val="95000"/>
                    </a:schemeClr>
                  </a:solidFill>
                  <a:effectLst/>
                  <a:latin typeface="+mn-lt"/>
                  <a:cs typeface="Arial" panose="020B0604020202020204" pitchFamily="34" charset="0"/>
                </a:rPr>
                <a:t> </a:t>
              </a:r>
              <a:r>
                <a:rPr lang="en-US" altLang="zh-CN" sz="2000" b="0" dirty="0">
                  <a:solidFill>
                    <a:schemeClr val="bg1">
                      <a:lumMod val="95000"/>
                    </a:schemeClr>
                  </a:solidFill>
                  <a:effectLst/>
                  <a:latin typeface="+mn-lt"/>
                  <a:cs typeface="Arial" panose="020B0604020202020204" pitchFamily="34" charset="0"/>
                </a:rPr>
                <a:t>Samples</a:t>
              </a:r>
              <a:r>
                <a:rPr lang="zh-CN" altLang="en-US" sz="2000" b="0" dirty="0">
                  <a:solidFill>
                    <a:schemeClr val="bg1">
                      <a:lumMod val="95000"/>
                    </a:schemeClr>
                  </a:solidFill>
                  <a:effectLst/>
                  <a:latin typeface="+mn-lt"/>
                  <a:cs typeface="Arial" panose="020B0604020202020204" pitchFamily="34" charset="0"/>
                </a:rPr>
                <a:t> * </a:t>
              </a:r>
              <a:r>
                <a:rPr lang="en-US" altLang="zh-CN" sz="2000" dirty="0">
                  <a:solidFill>
                    <a:schemeClr val="bg1">
                      <a:lumMod val="95000"/>
                    </a:schemeClr>
                  </a:solidFill>
                  <a:effectLst/>
                  <a:latin typeface="+mn-lt"/>
                  <a:cs typeface="Arial" panose="020B0604020202020204" pitchFamily="34" charset="0"/>
                </a:rPr>
                <a:t>13</a:t>
              </a:r>
              <a:r>
                <a:rPr lang="zh-CN" altLang="en-US" sz="2000" b="0" dirty="0">
                  <a:solidFill>
                    <a:schemeClr val="bg1">
                      <a:lumMod val="95000"/>
                    </a:schemeClr>
                  </a:solidFill>
                  <a:effectLst/>
                  <a:latin typeface="+mn-lt"/>
                  <a:cs typeface="Arial" panose="020B0604020202020204" pitchFamily="34" charset="0"/>
                </a:rPr>
                <a:t> </a:t>
              </a:r>
              <a:r>
                <a:rPr lang="en-US" altLang="zh-CN" sz="2000" b="0" dirty="0">
                  <a:solidFill>
                    <a:schemeClr val="bg1">
                      <a:lumMod val="95000"/>
                    </a:schemeClr>
                  </a:solidFill>
                  <a:effectLst/>
                  <a:latin typeface="+mn-lt"/>
                  <a:cs typeface="Arial" panose="020B0604020202020204" pitchFamily="34" charset="0"/>
                </a:rPr>
                <a:t>Attributes</a:t>
              </a:r>
            </a:p>
          </p:txBody>
        </p:sp>
      </p:grpSp>
      <p:grpSp>
        <p:nvGrpSpPr>
          <p:cNvPr id="8" name="Group 7">
            <a:extLst>
              <a:ext uri="{FF2B5EF4-FFF2-40B4-BE49-F238E27FC236}">
                <a16:creationId xmlns:a16="http://schemas.microsoft.com/office/drawing/2014/main" id="{C086766C-5776-4711-9813-6563CA698671}"/>
              </a:ext>
            </a:extLst>
          </p:cNvPr>
          <p:cNvGrpSpPr/>
          <p:nvPr/>
        </p:nvGrpSpPr>
        <p:grpSpPr>
          <a:xfrm>
            <a:off x="7448588" y="4665637"/>
            <a:ext cx="5389280" cy="1581833"/>
            <a:chOff x="7232248" y="3979739"/>
            <a:chExt cx="5389280" cy="1581833"/>
          </a:xfrm>
        </p:grpSpPr>
        <p:grpSp>
          <p:nvGrpSpPr>
            <p:cNvPr id="3" name="组合 2">
              <a:extLst>
                <a:ext uri="{FF2B5EF4-FFF2-40B4-BE49-F238E27FC236}">
                  <a16:creationId xmlns:a16="http://schemas.microsoft.com/office/drawing/2014/main" id="{DB7C0F92-825B-9049-82B2-CB08A242D6B6}"/>
                </a:ext>
              </a:extLst>
            </p:cNvPr>
            <p:cNvGrpSpPr/>
            <p:nvPr/>
          </p:nvGrpSpPr>
          <p:grpSpPr>
            <a:xfrm>
              <a:off x="7264694" y="3979739"/>
              <a:ext cx="784132" cy="784132"/>
              <a:chOff x="6656719" y="3936190"/>
              <a:chExt cx="784132" cy="784132"/>
            </a:xfrm>
          </p:grpSpPr>
          <p:sp>
            <p:nvSpPr>
              <p:cNvPr id="88" name="Oval 135">
                <a:extLst>
                  <a:ext uri="{FF2B5EF4-FFF2-40B4-BE49-F238E27FC236}">
                    <a16:creationId xmlns:a16="http://schemas.microsoft.com/office/drawing/2014/main" id="{A483021D-2655-4348-AFFE-E84424D551A9}"/>
                  </a:ext>
                </a:extLst>
              </p:cNvPr>
              <p:cNvSpPr/>
              <p:nvPr/>
            </p:nvSpPr>
            <p:spPr>
              <a:xfrm>
                <a:off x="6656719" y="3936190"/>
                <a:ext cx="784132" cy="784132"/>
              </a:xfrm>
              <a:prstGeom prst="ellipse">
                <a:avLst/>
              </a:prstGeom>
              <a:solidFill>
                <a:srgbClr val="D9232E"/>
              </a:soli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9" name="Group 165">
                <a:extLst>
                  <a:ext uri="{FF2B5EF4-FFF2-40B4-BE49-F238E27FC236}">
                    <a16:creationId xmlns:a16="http://schemas.microsoft.com/office/drawing/2014/main" id="{F0C10DBE-E979-A740-9D4B-FFC8554FF2AA}"/>
                  </a:ext>
                </a:extLst>
              </p:cNvPr>
              <p:cNvGrpSpPr/>
              <p:nvPr/>
            </p:nvGrpSpPr>
            <p:grpSpPr>
              <a:xfrm>
                <a:off x="6862524" y="4104837"/>
                <a:ext cx="372523" cy="446837"/>
                <a:chOff x="4051300" y="3109913"/>
                <a:chExt cx="628650" cy="754063"/>
              </a:xfrm>
              <a:solidFill>
                <a:schemeClr val="bg1">
                  <a:lumMod val="95000"/>
                </a:schemeClr>
              </a:solidFill>
            </p:grpSpPr>
            <p:sp>
              <p:nvSpPr>
                <p:cNvPr id="90" name="Freeform 166">
                  <a:extLst>
                    <a:ext uri="{FF2B5EF4-FFF2-40B4-BE49-F238E27FC236}">
                      <a16:creationId xmlns:a16="http://schemas.microsoft.com/office/drawing/2014/main" id="{0A591017-93BA-274D-ABC0-6504B202B7FF}"/>
                    </a:ext>
                  </a:extLst>
                </p:cNvPr>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91" name="Freeform 167">
                  <a:extLst>
                    <a:ext uri="{FF2B5EF4-FFF2-40B4-BE49-F238E27FC236}">
                      <a16:creationId xmlns:a16="http://schemas.microsoft.com/office/drawing/2014/main" id="{1F5409D9-E7E1-D34F-8AEB-90B5C0CCCD3D}"/>
                    </a:ext>
                  </a:extLst>
                </p:cNvPr>
                <p:cNvSpPr>
                  <a:spLocks/>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92" name="TextBox 198">
              <a:extLst>
                <a:ext uri="{FF2B5EF4-FFF2-40B4-BE49-F238E27FC236}">
                  <a16:creationId xmlns:a16="http://schemas.microsoft.com/office/drawing/2014/main" id="{E0D13F50-1F23-EF4B-8C79-CFB9386C7610}"/>
                </a:ext>
              </a:extLst>
            </p:cNvPr>
            <p:cNvSpPr txBox="1"/>
            <p:nvPr/>
          </p:nvSpPr>
          <p:spPr>
            <a:xfrm>
              <a:off x="8048826" y="4172050"/>
              <a:ext cx="3172321" cy="461665"/>
            </a:xfrm>
            <a:prstGeom prst="rect">
              <a:avLst/>
            </a:prstGeom>
          </p:spPr>
          <p:txBody>
            <a:bodyPr wrap="square" rtlCol="0">
              <a:spAutoFit/>
            </a:bodyPr>
            <a:lstStyle/>
            <a:p>
              <a:pPr>
                <a:buClr>
                  <a:schemeClr val="tx1">
                    <a:lumMod val="85000"/>
                    <a:lumOff val="15000"/>
                  </a:schemeClr>
                </a:buClr>
                <a:buSzPct val="105000"/>
              </a:pPr>
              <a:r>
                <a:rPr lang="en-US" altLang="zh-CN" sz="2400" b="1" dirty="0">
                  <a:solidFill>
                    <a:srgbClr val="D9232E"/>
                  </a:solidFill>
                  <a:latin typeface="+mn-lt"/>
                  <a:cs typeface="Arial" panose="020B0604020202020204" pitchFamily="34" charset="0"/>
                </a:rPr>
                <a:t>Tips</a:t>
              </a:r>
              <a:endParaRPr lang="en-US" altLang="ko-KR" sz="2400" b="1" dirty="0">
                <a:solidFill>
                  <a:srgbClr val="D9232E"/>
                </a:solidFill>
                <a:latin typeface="+mn-lt"/>
                <a:cs typeface="Arial" panose="020B0604020202020204" pitchFamily="34" charset="0"/>
              </a:endParaRPr>
            </a:p>
          </p:txBody>
        </p:sp>
        <p:sp>
          <p:nvSpPr>
            <p:cNvPr id="93" name="Rectangle 3">
              <a:extLst>
                <a:ext uri="{FF2B5EF4-FFF2-40B4-BE49-F238E27FC236}">
                  <a16:creationId xmlns:a16="http://schemas.microsoft.com/office/drawing/2014/main" id="{871F1156-9498-E14A-B61C-E9C214C4AED2}"/>
                </a:ext>
              </a:extLst>
            </p:cNvPr>
            <p:cNvSpPr txBox="1">
              <a:spLocks noChangeArrowheads="1"/>
            </p:cNvSpPr>
            <p:nvPr/>
          </p:nvSpPr>
          <p:spPr bwMode="auto">
            <a:xfrm flipH="1">
              <a:off x="7232248" y="4851505"/>
              <a:ext cx="5389280" cy="71006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zh-CN" sz="2000" dirty="0">
                  <a:solidFill>
                    <a:schemeClr val="bg1">
                      <a:lumMod val="95000"/>
                    </a:schemeClr>
                  </a:solidFill>
                  <a:effectLst/>
                  <a:latin typeface="+mn-lt"/>
                  <a:cs typeface="Arial" panose="020B0604020202020204" pitchFamily="34" charset="0"/>
                </a:rPr>
                <a:t>User</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tips</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on</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the</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merchants,</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no</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stars</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graded</a:t>
              </a:r>
            </a:p>
            <a:p>
              <a:pPr algn="l" latinLnBrk="0"/>
              <a:r>
                <a:rPr lang="en-US" altLang="zh-CN" sz="2000" dirty="0">
                  <a:solidFill>
                    <a:schemeClr val="bg1">
                      <a:lumMod val="95000"/>
                    </a:schemeClr>
                  </a:solidFill>
                  <a:effectLst/>
                  <a:latin typeface="+mn-lt"/>
                  <a:cs typeface="Arial" panose="020B0604020202020204" pitchFamily="34" charset="0"/>
                </a:rPr>
                <a:t>1,098,324</a:t>
              </a:r>
              <a:r>
                <a:rPr lang="zh-CN" altLang="en-US" sz="2000" b="0" dirty="0">
                  <a:solidFill>
                    <a:schemeClr val="bg1">
                      <a:lumMod val="95000"/>
                    </a:schemeClr>
                  </a:solidFill>
                  <a:effectLst/>
                  <a:latin typeface="+mn-lt"/>
                  <a:cs typeface="Arial" panose="020B0604020202020204" pitchFamily="34" charset="0"/>
                </a:rPr>
                <a:t> </a:t>
              </a:r>
              <a:r>
                <a:rPr lang="en-US" altLang="zh-CN" sz="2000" b="0" dirty="0">
                  <a:solidFill>
                    <a:schemeClr val="bg1">
                      <a:lumMod val="95000"/>
                    </a:schemeClr>
                  </a:solidFill>
                  <a:effectLst/>
                  <a:latin typeface="+mn-lt"/>
                  <a:cs typeface="Arial" panose="020B0604020202020204" pitchFamily="34" charset="0"/>
                </a:rPr>
                <a:t>Samples</a:t>
              </a:r>
              <a:r>
                <a:rPr lang="zh-CN" altLang="en-US" sz="2000" b="0" dirty="0">
                  <a:solidFill>
                    <a:schemeClr val="bg1">
                      <a:lumMod val="95000"/>
                    </a:schemeClr>
                  </a:solidFill>
                  <a:effectLst/>
                  <a:latin typeface="+mn-lt"/>
                  <a:cs typeface="Arial" panose="020B0604020202020204" pitchFamily="34" charset="0"/>
                </a:rPr>
                <a:t> * </a:t>
              </a:r>
              <a:r>
                <a:rPr lang="en-US" altLang="zh-CN" sz="2000" dirty="0">
                  <a:solidFill>
                    <a:schemeClr val="bg1">
                      <a:lumMod val="95000"/>
                    </a:schemeClr>
                  </a:solidFill>
                  <a:effectLst/>
                  <a:latin typeface="+mn-lt"/>
                  <a:cs typeface="Arial" panose="020B0604020202020204" pitchFamily="34" charset="0"/>
                </a:rPr>
                <a:t>5</a:t>
              </a:r>
              <a:r>
                <a:rPr lang="zh-CN" altLang="en-US" sz="2000" b="0" dirty="0">
                  <a:solidFill>
                    <a:schemeClr val="bg1">
                      <a:lumMod val="95000"/>
                    </a:schemeClr>
                  </a:solidFill>
                  <a:effectLst/>
                  <a:latin typeface="+mn-lt"/>
                  <a:cs typeface="Arial" panose="020B0604020202020204" pitchFamily="34" charset="0"/>
                </a:rPr>
                <a:t> </a:t>
              </a:r>
              <a:r>
                <a:rPr lang="en-US" altLang="zh-CN" sz="2000" b="0" dirty="0">
                  <a:solidFill>
                    <a:schemeClr val="bg1">
                      <a:lumMod val="95000"/>
                    </a:schemeClr>
                  </a:solidFill>
                  <a:effectLst/>
                  <a:latin typeface="+mn-lt"/>
                  <a:cs typeface="Arial" panose="020B0604020202020204" pitchFamily="34" charset="0"/>
                </a:rPr>
                <a:t>Attributes</a:t>
              </a:r>
            </a:p>
          </p:txBody>
        </p:sp>
      </p:grpSp>
      <p:grpSp>
        <p:nvGrpSpPr>
          <p:cNvPr id="6" name="Group 5">
            <a:extLst>
              <a:ext uri="{FF2B5EF4-FFF2-40B4-BE49-F238E27FC236}">
                <a16:creationId xmlns:a16="http://schemas.microsoft.com/office/drawing/2014/main" id="{40353339-B405-4862-8586-182B5A88D220}"/>
              </a:ext>
            </a:extLst>
          </p:cNvPr>
          <p:cNvGrpSpPr/>
          <p:nvPr/>
        </p:nvGrpSpPr>
        <p:grpSpPr>
          <a:xfrm>
            <a:off x="1872824" y="4609139"/>
            <a:ext cx="4374206" cy="1557482"/>
            <a:chOff x="1656505" y="4009850"/>
            <a:chExt cx="4374206" cy="1557482"/>
          </a:xfrm>
        </p:grpSpPr>
        <p:sp>
          <p:nvSpPr>
            <p:cNvPr id="87" name="Oval 156">
              <a:extLst>
                <a:ext uri="{FF2B5EF4-FFF2-40B4-BE49-F238E27FC236}">
                  <a16:creationId xmlns:a16="http://schemas.microsoft.com/office/drawing/2014/main" id="{29F4B727-4ACB-7043-9D35-91A7F4DB8ADA}"/>
                </a:ext>
              </a:extLst>
            </p:cNvPr>
            <p:cNvSpPr/>
            <p:nvPr/>
          </p:nvSpPr>
          <p:spPr>
            <a:xfrm flipH="1">
              <a:off x="1656505" y="4009850"/>
              <a:ext cx="784132" cy="784132"/>
            </a:xfrm>
            <a:prstGeom prst="ellipse">
              <a:avLst/>
            </a:prstGeom>
            <a:solidFill>
              <a:srgbClr val="D9232E"/>
            </a:solidFill>
            <a:ln w="3175">
              <a:solidFill>
                <a:schemeClr val="bg1"/>
              </a:solid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Rectangle 3">
              <a:extLst>
                <a:ext uri="{FF2B5EF4-FFF2-40B4-BE49-F238E27FC236}">
                  <a16:creationId xmlns:a16="http://schemas.microsoft.com/office/drawing/2014/main" id="{36BFFD03-35C6-6B48-94D9-93C974480980}"/>
                </a:ext>
              </a:extLst>
            </p:cNvPr>
            <p:cNvSpPr txBox="1">
              <a:spLocks noChangeArrowheads="1"/>
            </p:cNvSpPr>
            <p:nvPr/>
          </p:nvSpPr>
          <p:spPr bwMode="auto">
            <a:xfrm flipH="1">
              <a:off x="1705915" y="4857265"/>
              <a:ext cx="4324796" cy="710067"/>
            </a:xfrm>
            <a:prstGeom prst="rect">
              <a:avLst/>
            </a:prstGeom>
            <a:noFill/>
          </p:spPr>
          <p:txBody>
            <a:bodyPr wrap="square" lIns="90000" tIns="46800" rIns="90000" bIns="468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itchFamily="34" charset="0"/>
                  <a:ea typeface="Tahoma" pitchFamily="34" charset="0"/>
                  <a:cs typeface="Tahoma" pitchFamily="34" charset="0"/>
                </a:defRPr>
              </a:lvl1pPr>
            </a:lstStyle>
            <a:p>
              <a:pPr algn="l" latinLnBrk="0"/>
              <a:r>
                <a:rPr lang="en-US" altLang="zh-CN" sz="2000" dirty="0">
                  <a:solidFill>
                    <a:schemeClr val="bg1">
                      <a:lumMod val="95000"/>
                    </a:schemeClr>
                  </a:solidFill>
                  <a:effectLst/>
                  <a:latin typeface="+mn-lt"/>
                  <a:cs typeface="Arial" panose="020B0604020202020204" pitchFamily="34" charset="0"/>
                </a:rPr>
                <a:t>Basic</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information</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of</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Yelp’s</a:t>
              </a:r>
              <a:r>
                <a:rPr lang="zh-CN" altLang="en-US" sz="2000" dirty="0">
                  <a:solidFill>
                    <a:schemeClr val="bg1">
                      <a:lumMod val="95000"/>
                    </a:schemeClr>
                  </a:solidFill>
                  <a:effectLst/>
                  <a:latin typeface="+mn-lt"/>
                  <a:cs typeface="Arial" panose="020B0604020202020204" pitchFamily="34" charset="0"/>
                </a:rPr>
                <a:t> </a:t>
              </a:r>
              <a:r>
                <a:rPr lang="en-US" altLang="zh-CN" sz="2000" dirty="0">
                  <a:solidFill>
                    <a:schemeClr val="bg1">
                      <a:lumMod val="95000"/>
                    </a:schemeClr>
                  </a:solidFill>
                  <a:effectLst/>
                  <a:latin typeface="+mn-lt"/>
                  <a:cs typeface="Arial" panose="020B0604020202020204" pitchFamily="34" charset="0"/>
                </a:rPr>
                <a:t>user</a:t>
              </a:r>
            </a:p>
            <a:p>
              <a:pPr algn="l" latinLnBrk="0"/>
              <a:r>
                <a:rPr lang="en-US" altLang="zh-CN" sz="2000" dirty="0">
                  <a:solidFill>
                    <a:schemeClr val="bg1">
                      <a:lumMod val="95000"/>
                    </a:schemeClr>
                  </a:solidFill>
                  <a:effectLst/>
                  <a:latin typeface="+mn-lt"/>
                  <a:cs typeface="Arial" panose="020B0604020202020204" pitchFamily="34" charset="0"/>
                </a:rPr>
                <a:t>1,637,138,</a:t>
              </a:r>
              <a:r>
                <a:rPr lang="zh-CN" altLang="en-US" sz="2000" b="0" dirty="0">
                  <a:solidFill>
                    <a:schemeClr val="bg1">
                      <a:lumMod val="95000"/>
                    </a:schemeClr>
                  </a:solidFill>
                  <a:effectLst/>
                  <a:latin typeface="+mn-lt"/>
                  <a:cs typeface="Arial" panose="020B0604020202020204" pitchFamily="34" charset="0"/>
                </a:rPr>
                <a:t> </a:t>
              </a:r>
              <a:r>
                <a:rPr lang="en-US" altLang="zh-CN" sz="2000" b="0" dirty="0">
                  <a:solidFill>
                    <a:schemeClr val="bg1">
                      <a:lumMod val="95000"/>
                    </a:schemeClr>
                  </a:solidFill>
                  <a:effectLst/>
                  <a:latin typeface="+mn-lt"/>
                  <a:cs typeface="Arial" panose="020B0604020202020204" pitchFamily="34" charset="0"/>
                </a:rPr>
                <a:t>Samples</a:t>
              </a:r>
              <a:r>
                <a:rPr lang="zh-CN" altLang="en-US" sz="2000" b="0" dirty="0">
                  <a:solidFill>
                    <a:schemeClr val="bg1">
                      <a:lumMod val="95000"/>
                    </a:schemeClr>
                  </a:solidFill>
                  <a:effectLst/>
                  <a:latin typeface="+mn-lt"/>
                  <a:cs typeface="Arial" panose="020B0604020202020204" pitchFamily="34" charset="0"/>
                </a:rPr>
                <a:t> * </a:t>
              </a:r>
              <a:r>
                <a:rPr lang="en-US" altLang="zh-CN" sz="2000" dirty="0">
                  <a:solidFill>
                    <a:schemeClr val="bg1">
                      <a:lumMod val="95000"/>
                    </a:schemeClr>
                  </a:solidFill>
                  <a:effectLst/>
                  <a:latin typeface="+mn-lt"/>
                  <a:cs typeface="Arial" panose="020B0604020202020204" pitchFamily="34" charset="0"/>
                </a:rPr>
                <a:t>10</a:t>
              </a:r>
              <a:r>
                <a:rPr lang="zh-CN" altLang="en-US" sz="2000" b="0" dirty="0">
                  <a:solidFill>
                    <a:schemeClr val="bg1">
                      <a:lumMod val="95000"/>
                    </a:schemeClr>
                  </a:solidFill>
                  <a:effectLst/>
                  <a:latin typeface="+mn-lt"/>
                  <a:cs typeface="Arial" panose="020B0604020202020204" pitchFamily="34" charset="0"/>
                </a:rPr>
                <a:t> </a:t>
              </a:r>
              <a:r>
                <a:rPr lang="en-US" altLang="zh-CN" sz="2000" b="0" dirty="0">
                  <a:solidFill>
                    <a:schemeClr val="bg1">
                      <a:lumMod val="95000"/>
                    </a:schemeClr>
                  </a:solidFill>
                  <a:effectLst/>
                  <a:latin typeface="+mn-lt"/>
                  <a:cs typeface="Arial" panose="020B0604020202020204" pitchFamily="34" charset="0"/>
                </a:rPr>
                <a:t>Attributes</a:t>
              </a:r>
            </a:p>
          </p:txBody>
        </p:sp>
        <p:sp>
          <p:nvSpPr>
            <p:cNvPr id="102" name="TextBox 192">
              <a:extLst>
                <a:ext uri="{FF2B5EF4-FFF2-40B4-BE49-F238E27FC236}">
                  <a16:creationId xmlns:a16="http://schemas.microsoft.com/office/drawing/2014/main" id="{F7FA4D76-5548-1E44-8431-28A42C206C7A}"/>
                </a:ext>
              </a:extLst>
            </p:cNvPr>
            <p:cNvSpPr txBox="1"/>
            <p:nvPr/>
          </p:nvSpPr>
          <p:spPr>
            <a:xfrm>
              <a:off x="2490046" y="4243397"/>
              <a:ext cx="2690448" cy="461665"/>
            </a:xfrm>
            <a:prstGeom prst="rect">
              <a:avLst/>
            </a:prstGeom>
          </p:spPr>
          <p:txBody>
            <a:bodyPr wrap="square" rtlCol="0">
              <a:spAutoFit/>
            </a:bodyPr>
            <a:lstStyle/>
            <a:p>
              <a:pPr>
                <a:buClr>
                  <a:schemeClr val="tx1">
                    <a:lumMod val="85000"/>
                    <a:lumOff val="15000"/>
                  </a:schemeClr>
                </a:buClr>
                <a:buSzPct val="105000"/>
              </a:pPr>
              <a:r>
                <a:rPr lang="en-US" altLang="zh-CN" sz="2400" b="1" dirty="0">
                  <a:solidFill>
                    <a:srgbClr val="D9232E"/>
                  </a:solidFill>
                  <a:latin typeface="+mn-lt"/>
                  <a:cs typeface="Arial" panose="020B0604020202020204" pitchFamily="34" charset="0"/>
                </a:rPr>
                <a:t>Users</a:t>
              </a:r>
              <a:endParaRPr lang="en-US" altLang="ko-KR" sz="2400" b="1" dirty="0">
                <a:solidFill>
                  <a:srgbClr val="D9232E"/>
                </a:solidFill>
                <a:latin typeface="+mn-lt"/>
                <a:cs typeface="Arial" panose="020B0604020202020204" pitchFamily="34" charset="0"/>
              </a:endParaRPr>
            </a:p>
          </p:txBody>
        </p:sp>
        <p:pic>
          <p:nvPicPr>
            <p:cNvPr id="5" name="图形 4" descr="用户">
              <a:extLst>
                <a:ext uri="{FF2B5EF4-FFF2-40B4-BE49-F238E27FC236}">
                  <a16:creationId xmlns:a16="http://schemas.microsoft.com/office/drawing/2014/main" id="{0B2F54B3-5F12-004D-AB1C-E29BD94544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2323" y="4137037"/>
              <a:ext cx="552496" cy="552496"/>
            </a:xfrm>
            <a:prstGeom prst="rect">
              <a:avLst/>
            </a:prstGeom>
          </p:spPr>
        </p:pic>
      </p:grpSp>
    </p:spTree>
    <p:extLst>
      <p:ext uri="{BB962C8B-B14F-4D97-AF65-F5344CB8AC3E}">
        <p14:creationId xmlns:p14="http://schemas.microsoft.com/office/powerpoint/2010/main" val="35388580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041C1D2A-6A7F-8B47-AAAD-2993FA9EAC3C}"/>
              </a:ext>
            </a:extLst>
          </p:cNvPr>
          <p:cNvSpPr txBox="1"/>
          <p:nvPr/>
        </p:nvSpPr>
        <p:spPr>
          <a:xfrm>
            <a:off x="372973" y="266550"/>
            <a:ext cx="3597158" cy="528263"/>
          </a:xfrm>
          <a:prstGeom prst="rect">
            <a:avLst/>
          </a:prstGeom>
          <a:noFill/>
        </p:spPr>
        <p:txBody>
          <a:bodyPr wrap="none" lIns="96434" tIns="48217" rIns="96434" bIns="48217" rtlCol="0">
            <a:spAutoFit/>
          </a:bodyPr>
          <a:lstStyle/>
          <a:p>
            <a:pPr defTabSz="964565"/>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DATA</a:t>
            </a:r>
            <a:r>
              <a:rPr lang="zh-CN" altLang="en-US" sz="280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2800" dirty="0">
                <a:solidFill>
                  <a:schemeClr val="bg1"/>
                </a:solidFill>
                <a:latin typeface="微软雅黑" panose="020B0503020204020204" pitchFamily="34" charset="-122"/>
                <a:ea typeface="微软雅黑" panose="020B0503020204020204" pitchFamily="34" charset="-122"/>
                <a:cs typeface="+mn-ea"/>
                <a:sym typeface="+mn-lt"/>
              </a:rPr>
              <a:t>DESCRIPTION</a:t>
            </a:r>
            <a:endParaRPr lang="zh-CN" altLang="en-US" sz="28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3" name="文本框 42">
            <a:extLst>
              <a:ext uri="{FF2B5EF4-FFF2-40B4-BE49-F238E27FC236}">
                <a16:creationId xmlns:a16="http://schemas.microsoft.com/office/drawing/2014/main" id="{28A6B32F-6716-164A-B4CE-710F603E714B}"/>
              </a:ext>
            </a:extLst>
          </p:cNvPr>
          <p:cNvSpPr txBox="1"/>
          <p:nvPr/>
        </p:nvSpPr>
        <p:spPr>
          <a:xfrm>
            <a:off x="372973" y="719042"/>
            <a:ext cx="3722833" cy="405152"/>
          </a:xfrm>
          <a:prstGeom prst="rect">
            <a:avLst/>
          </a:prstGeom>
          <a:noFill/>
        </p:spPr>
        <p:txBody>
          <a:bodyPr wrap="none" lIns="96434" tIns="48217" rIns="96434" bIns="48217" rtlCol="0">
            <a:spAutoFit/>
          </a:bodyPr>
          <a:lstStyle/>
          <a:p>
            <a:pPr latinLnBrk="0"/>
            <a:r>
              <a:rPr lang="en-US" altLang="zh-CN" sz="2000" dirty="0" err="1">
                <a:solidFill>
                  <a:schemeClr val="bg1"/>
                </a:solidFill>
                <a:latin typeface="+mn-lt"/>
                <a:ea typeface="Microsoft YaHei" panose="020B0503020204020204" pitchFamily="34" charset="-122"/>
                <a:cs typeface="Arial" panose="020B0604020202020204" pitchFamily="34" charset="0"/>
              </a:rPr>
              <a:t>Yelp_Academic_Dataset_Business</a:t>
            </a:r>
            <a:endParaRPr lang="en-US" altLang="ko-KR" sz="2000" dirty="0">
              <a:solidFill>
                <a:schemeClr val="bg1"/>
              </a:solidFill>
              <a:latin typeface="+mn-lt"/>
              <a:ea typeface="Microsoft YaHei" panose="020B0503020204020204" pitchFamily="34" charset="-122"/>
              <a:cs typeface="Arial" panose="020B0604020202020204" pitchFamily="34" charset="0"/>
            </a:endParaRPr>
          </a:p>
        </p:txBody>
      </p:sp>
      <p:graphicFrame>
        <p:nvGraphicFramePr>
          <p:cNvPr id="18" name="표 4">
            <a:extLst>
              <a:ext uri="{FF2B5EF4-FFF2-40B4-BE49-F238E27FC236}">
                <a16:creationId xmlns:a16="http://schemas.microsoft.com/office/drawing/2014/main" id="{8EC47E87-ACB4-6446-8D9D-0FC530714340}"/>
              </a:ext>
            </a:extLst>
          </p:cNvPr>
          <p:cNvGraphicFramePr>
            <a:graphicFrameLocks noGrp="1"/>
          </p:cNvGraphicFramePr>
          <p:nvPr>
            <p:extLst>
              <p:ext uri="{D42A27DB-BD31-4B8C-83A1-F6EECF244321}">
                <p14:modId xmlns:p14="http://schemas.microsoft.com/office/powerpoint/2010/main" val="2785443204"/>
              </p:ext>
            </p:extLst>
          </p:nvPr>
        </p:nvGraphicFramePr>
        <p:xfrm>
          <a:off x="646339" y="1576686"/>
          <a:ext cx="11566072" cy="4827003"/>
        </p:xfrm>
        <a:graphic>
          <a:graphicData uri="http://schemas.openxmlformats.org/drawingml/2006/table">
            <a:tbl>
              <a:tblPr firstRow="1" bandRow="1">
                <a:tableStyleId>{B301B821-A1FF-4177-AEE7-76D212191A09}</a:tableStyleId>
              </a:tblPr>
              <a:tblGrid>
                <a:gridCol w="435292">
                  <a:extLst>
                    <a:ext uri="{9D8B030D-6E8A-4147-A177-3AD203B41FA5}">
                      <a16:colId xmlns:a16="http://schemas.microsoft.com/office/drawing/2014/main" val="20000"/>
                    </a:ext>
                  </a:extLst>
                </a:gridCol>
                <a:gridCol w="1641545">
                  <a:extLst>
                    <a:ext uri="{9D8B030D-6E8A-4147-A177-3AD203B41FA5}">
                      <a16:colId xmlns:a16="http://schemas.microsoft.com/office/drawing/2014/main" val="20001"/>
                    </a:ext>
                  </a:extLst>
                </a:gridCol>
                <a:gridCol w="4643696">
                  <a:extLst>
                    <a:ext uri="{9D8B030D-6E8A-4147-A177-3AD203B41FA5}">
                      <a16:colId xmlns:a16="http://schemas.microsoft.com/office/drawing/2014/main" val="20002"/>
                    </a:ext>
                  </a:extLst>
                </a:gridCol>
                <a:gridCol w="1224136">
                  <a:extLst>
                    <a:ext uri="{9D8B030D-6E8A-4147-A177-3AD203B41FA5}">
                      <a16:colId xmlns:a16="http://schemas.microsoft.com/office/drawing/2014/main" val="20003"/>
                    </a:ext>
                  </a:extLst>
                </a:gridCol>
                <a:gridCol w="3621403">
                  <a:extLst>
                    <a:ext uri="{9D8B030D-6E8A-4147-A177-3AD203B41FA5}">
                      <a16:colId xmlns:a16="http://schemas.microsoft.com/office/drawing/2014/main" val="20004"/>
                    </a:ext>
                  </a:extLst>
                </a:gridCol>
              </a:tblGrid>
              <a:tr h="41659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Attributes</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Description</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Data</a:t>
                      </a:r>
                      <a:r>
                        <a:rPr lang="zh-CN" altLang="en-US" sz="1800" dirty="0">
                          <a:solidFill>
                            <a:schemeClr val="bg1"/>
                          </a:solidFill>
                        </a:rPr>
                        <a:t> </a:t>
                      </a:r>
                      <a:r>
                        <a:rPr lang="en-US" altLang="zh-CN" sz="1800" dirty="0">
                          <a:solidFill>
                            <a:schemeClr val="bg1"/>
                          </a:solidFill>
                        </a:rPr>
                        <a:t>Type</a:t>
                      </a:r>
                      <a:endParaRPr lang="en-US" altLang="ko-KR" sz="1800" dirty="0">
                        <a:solidFill>
                          <a:schemeClr val="bg1"/>
                        </a:solidFill>
                        <a:latin typeface="Calibri" panose="020F0502020204030204" pitchFamily="34" charset="0"/>
                      </a:endParaRPr>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zh-CN" sz="1800" dirty="0">
                          <a:solidFill>
                            <a:schemeClr val="bg1"/>
                          </a:solidFill>
                        </a:rPr>
                        <a:t>Example</a:t>
                      </a:r>
                      <a:endParaRPr lang="en-US" altLang="ko-KR" sz="1800" dirty="0">
                        <a:solidFill>
                          <a:schemeClr val="bg1"/>
                        </a:solidFill>
                        <a:latin typeface="Calibri" panose="020F0502020204030204" pitchFamily="34" charset="0"/>
                      </a:endParaRPr>
                    </a:p>
                  </a:txBody>
                  <a:tcPr anchor="ctr"/>
                </a:tc>
                <a:extLst>
                  <a:ext uri="{0D108BD9-81ED-4DB2-BD59-A6C34878D82A}">
                    <a16:rowId xmlns:a16="http://schemas.microsoft.com/office/drawing/2014/main" val="10000"/>
                  </a:ext>
                </a:extLst>
              </a:tr>
              <a:tr h="361163">
                <a:tc>
                  <a:txBody>
                    <a:bodyPr/>
                    <a:lstStyle/>
                    <a:p>
                      <a:pPr algn="ctr" latinLnBrk="1"/>
                      <a:r>
                        <a:rPr lang="en-US" altLang="ko-KR" sz="1600" dirty="0">
                          <a:solidFill>
                            <a:schemeClr val="tx1"/>
                          </a:solidFill>
                        </a:rPr>
                        <a:t>01</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sz="1600" kern="1200" dirty="0" err="1">
                          <a:solidFill>
                            <a:schemeClr val="tx1"/>
                          </a:solidFill>
                          <a:effectLst/>
                        </a:rPr>
                        <a:t>Business_id</a:t>
                      </a:r>
                      <a:endParaRPr lang="zh-CN" altLang="en-US"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identifier</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a:t>
                      </a:r>
                      <a:r>
                        <a:rPr lang="zh-CN" altLang="en-US" sz="1600" kern="1200" dirty="0">
                          <a:solidFill>
                            <a:schemeClr val="tx1"/>
                          </a:solidFill>
                          <a:effectLst/>
                        </a:rPr>
                        <a:t> </a:t>
                      </a:r>
                      <a:r>
                        <a:rPr lang="en-US" altLang="zh-CN" sz="1600" kern="1200" dirty="0">
                          <a:solidFill>
                            <a:schemeClr val="tx1"/>
                          </a:solidFill>
                          <a:effectLst/>
                        </a:rPr>
                        <a:t>on</a:t>
                      </a:r>
                      <a:r>
                        <a:rPr lang="zh-CN" altLang="en-US" sz="1600" kern="1200" dirty="0">
                          <a:solidFill>
                            <a:schemeClr val="tx1"/>
                          </a:solidFill>
                          <a:effectLst/>
                        </a:rPr>
                        <a:t> </a:t>
                      </a:r>
                      <a:r>
                        <a:rPr lang="en-US" altLang="zh-CN" sz="1600" kern="1200" dirty="0">
                          <a:solidFill>
                            <a:schemeClr val="tx1"/>
                          </a:solidFill>
                          <a:effectLst/>
                        </a:rPr>
                        <a:t>Yelp</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solidFill>
                            <a:schemeClr val="tx1"/>
                          </a:solidFill>
                        </a:rPr>
                        <a:t>gnKjwL_1w79qoiV3IC_xQQ</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0001"/>
                  </a:ext>
                </a:extLst>
              </a:tr>
              <a:tr h="361163">
                <a:tc>
                  <a:txBody>
                    <a:bodyPr/>
                    <a:lstStyle/>
                    <a:p>
                      <a:pPr algn="ctr" latinLnBrk="1"/>
                      <a:r>
                        <a:rPr lang="en-US" altLang="ko-KR" sz="1600" dirty="0">
                          <a:solidFill>
                            <a:schemeClr val="tx1"/>
                          </a:solidFill>
                        </a:rPr>
                        <a:t>02</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sz="1600" kern="1200" dirty="0">
                          <a:solidFill>
                            <a:schemeClr val="tx1"/>
                          </a:solidFill>
                          <a:effectLst/>
                        </a:rPr>
                        <a:t>Name</a:t>
                      </a:r>
                      <a:endParaRPr lang="zh-CN" altLang="en-US"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name</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each</a:t>
                      </a:r>
                      <a:r>
                        <a:rPr lang="zh-CN" altLang="en-US" sz="1600" kern="1200" dirty="0">
                          <a:solidFill>
                            <a:schemeClr val="tx1"/>
                          </a:solidFill>
                          <a:effectLst/>
                        </a:rPr>
                        <a:t> </a:t>
                      </a:r>
                      <a:r>
                        <a:rPr lang="en-US" altLang="zh-CN" sz="1600" kern="1200" dirty="0">
                          <a:solidFill>
                            <a:schemeClr val="tx1"/>
                          </a:solidFill>
                          <a:effectLst/>
                        </a:rPr>
                        <a:t>merchant</a:t>
                      </a:r>
                      <a:r>
                        <a:rPr lang="zh-CN" altLang="en-US" sz="1600" kern="1200" dirty="0">
                          <a:solidFill>
                            <a:schemeClr val="tx1"/>
                          </a:solidFill>
                          <a:effectLst/>
                        </a:rPr>
                        <a:t> </a:t>
                      </a:r>
                      <a:r>
                        <a:rPr lang="en-US" altLang="zh-CN" sz="1600" kern="1200" dirty="0">
                          <a:solidFill>
                            <a:schemeClr val="tx1"/>
                          </a:solidFill>
                          <a:effectLst/>
                        </a:rPr>
                        <a:t>on</a:t>
                      </a:r>
                      <a:r>
                        <a:rPr lang="zh-CN" altLang="en-US" sz="1600" kern="1200" dirty="0">
                          <a:solidFill>
                            <a:schemeClr val="tx1"/>
                          </a:solidFill>
                          <a:effectLst/>
                        </a:rPr>
                        <a:t> </a:t>
                      </a:r>
                      <a:r>
                        <a:rPr lang="en-US" altLang="zh-CN" sz="1600" kern="1200" dirty="0">
                          <a:solidFill>
                            <a:schemeClr val="tx1"/>
                          </a:solidFill>
                          <a:effectLst/>
                        </a:rPr>
                        <a:t>Yelp</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err="1">
                          <a:solidFill>
                            <a:schemeClr val="tx1"/>
                          </a:solidFill>
                        </a:rPr>
                        <a:t>Musashi</a:t>
                      </a:r>
                      <a:r>
                        <a:rPr lang="en-US" altLang="ko-KR" sz="1600" kern="1200" dirty="0">
                          <a:solidFill>
                            <a:schemeClr val="tx1"/>
                          </a:solidFill>
                        </a:rPr>
                        <a:t> Japanese Restaurant</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0002"/>
                  </a:ext>
                </a:extLst>
              </a:tr>
              <a:tr h="139948">
                <a:tc>
                  <a:txBody>
                    <a:bodyPr/>
                    <a:lstStyle/>
                    <a:p>
                      <a:pPr algn="ctr" latinLnBrk="1"/>
                      <a:r>
                        <a:rPr lang="en-US" altLang="zh-CN" sz="1600" dirty="0">
                          <a:solidFill>
                            <a:schemeClr val="tx1"/>
                          </a:solidFill>
                        </a:rPr>
                        <a:t>03</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sz="1600" kern="1200" dirty="0">
                          <a:solidFill>
                            <a:schemeClr val="tx1"/>
                          </a:solidFill>
                          <a:effectLst/>
                        </a:rPr>
                        <a:t>City</a:t>
                      </a:r>
                      <a:endParaRPr lang="zh-CN" altLang="en-US"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city</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a:t>
                      </a:r>
                      <a:r>
                        <a:rPr lang="zh-CN" altLang="en-US" sz="1600" kern="1200" dirty="0">
                          <a:solidFill>
                            <a:schemeClr val="tx1"/>
                          </a:solidFill>
                          <a:effectLst/>
                        </a:rPr>
                        <a:t> </a:t>
                      </a:r>
                      <a:r>
                        <a:rPr lang="en-US" altLang="zh-CN" sz="1600" kern="1200" dirty="0">
                          <a:solidFill>
                            <a:schemeClr val="tx1"/>
                          </a:solidFill>
                          <a:effectLst/>
                        </a:rPr>
                        <a:t>on</a:t>
                      </a:r>
                      <a:r>
                        <a:rPr lang="zh-CN" altLang="en-US" sz="1600" kern="1200" dirty="0">
                          <a:solidFill>
                            <a:schemeClr val="tx1"/>
                          </a:solidFill>
                          <a:effectLst/>
                        </a:rPr>
                        <a:t> </a:t>
                      </a:r>
                      <a:r>
                        <a:rPr lang="en-US" altLang="zh-CN" sz="1600" kern="1200" dirty="0">
                          <a:solidFill>
                            <a:schemeClr val="tx1"/>
                          </a:solidFill>
                          <a:effectLst/>
                        </a:rPr>
                        <a:t>Yelp</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solidFill>
                            <a:schemeClr val="tx1"/>
                          </a:solidFill>
                        </a:rPr>
                        <a:t>Phoenix</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67366878"/>
                  </a:ext>
                </a:extLst>
              </a:tr>
              <a:tr h="261562">
                <a:tc>
                  <a:txBody>
                    <a:bodyPr/>
                    <a:lstStyle/>
                    <a:p>
                      <a:pPr algn="ctr" latinLnBrk="1"/>
                      <a:r>
                        <a:rPr lang="en-US" altLang="zh-CN" sz="1600" dirty="0">
                          <a:solidFill>
                            <a:schemeClr val="tx1"/>
                          </a:solidFill>
                        </a:rPr>
                        <a:t>04</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sz="1600" kern="1200" dirty="0">
                          <a:solidFill>
                            <a:schemeClr val="tx1"/>
                          </a:solidFill>
                          <a:effectLst/>
                        </a:rPr>
                        <a:t>State</a:t>
                      </a:r>
                      <a:endParaRPr lang="zh-CN" altLang="en-US"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ko-KR" sz="1600" kern="1200" dirty="0">
                          <a:solidFill>
                            <a:schemeClr val="tx1"/>
                          </a:solidFill>
                          <a:effectLst/>
                        </a:rPr>
                        <a:t>The abbreviation of the state</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kern="1200" dirty="0">
                          <a:solidFill>
                            <a:schemeClr val="tx1"/>
                          </a:solidFill>
                        </a:rPr>
                        <a:t>AZ</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034838577"/>
                  </a:ext>
                </a:extLst>
              </a:tr>
              <a:tr h="203085">
                <a:tc>
                  <a:txBody>
                    <a:bodyPr/>
                    <a:lstStyle/>
                    <a:p>
                      <a:pPr algn="ctr" latinLnBrk="1"/>
                      <a:r>
                        <a:rPr lang="en-US" altLang="zh-CN" sz="1600" dirty="0">
                          <a:solidFill>
                            <a:schemeClr val="tx1"/>
                          </a:solidFill>
                        </a:rPr>
                        <a:t>05</a:t>
                      </a:r>
                      <a:endParaRPr lang="en-US" altLang="ko-KR" sz="1600" b="1" dirty="0">
                        <a:solidFill>
                          <a:schemeClr val="tx1"/>
                        </a:solidFill>
                        <a:latin typeface="Calibri" panose="020F0502020204030204" pitchFamily="34" charset="0"/>
                      </a:endParaRPr>
                    </a:p>
                  </a:txBody>
                  <a:tcPr anchor="ctr"/>
                </a:tc>
                <a:tc>
                  <a:txBody>
                    <a:bodyPr/>
                    <a:lstStyle/>
                    <a:p>
                      <a:pPr marL="0" indent="0" algn="l" defTabSz="914400" rtl="0" eaLnBrk="1" latinLnBrk="0" hangingPunct="1">
                        <a:spcAft>
                          <a:spcPts val="0"/>
                        </a:spcAft>
                      </a:pPr>
                      <a:r>
                        <a:rPr lang="en-US" sz="1600" kern="1200" dirty="0" err="1">
                          <a:solidFill>
                            <a:schemeClr val="tx1"/>
                          </a:solidFill>
                          <a:effectLst/>
                        </a:rPr>
                        <a:t>Postal_code</a:t>
                      </a:r>
                      <a:endParaRPr lang="zh-CN" altLang="en-US" sz="1600" b="0" kern="1200" dirty="0">
                        <a:solidFill>
                          <a:schemeClr val="tx1"/>
                        </a:solidFill>
                        <a:effectLst/>
                        <a:latin typeface="Calibri" panose="020F0502020204030204" pitchFamily="34" charset="0"/>
                        <a:ea typeface="+mn-ea"/>
                        <a:cs typeface="Calibri" panose="020F0502020204030204" pitchFamily="34" charset="0"/>
                      </a:endParaRPr>
                    </a:p>
                  </a:txBody>
                  <a:tcPr marL="68580" marR="68580" marT="0" marB="0" anchor="ctr"/>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postal</a:t>
                      </a:r>
                      <a:r>
                        <a:rPr lang="zh-CN" altLang="en-US" sz="1600" kern="1200" dirty="0">
                          <a:solidFill>
                            <a:schemeClr val="tx1"/>
                          </a:solidFill>
                          <a:effectLst/>
                        </a:rPr>
                        <a:t> </a:t>
                      </a:r>
                      <a:r>
                        <a:rPr lang="en-US" altLang="zh-CN" sz="1600" kern="1200" dirty="0">
                          <a:solidFill>
                            <a:schemeClr val="tx1"/>
                          </a:solidFill>
                          <a:effectLst/>
                        </a:rPr>
                        <a:t>code</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merchant’s</a:t>
                      </a:r>
                      <a:r>
                        <a:rPr lang="zh-CN" altLang="en-US" sz="1600" kern="1200" dirty="0">
                          <a:solidFill>
                            <a:schemeClr val="tx1"/>
                          </a:solidFill>
                          <a:effectLst/>
                        </a:rPr>
                        <a:t> </a:t>
                      </a:r>
                      <a:r>
                        <a:rPr lang="en-US" altLang="zh-CN" sz="1600" kern="1200" dirty="0">
                          <a:solidFill>
                            <a:schemeClr val="tx1"/>
                          </a:solidFill>
                          <a:effectLst/>
                        </a:rPr>
                        <a:t>location</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solidFill>
                            <a:schemeClr val="tx1"/>
                          </a:solidFill>
                        </a:rPr>
                        <a:t>L5R 3E7</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2076747064"/>
                  </a:ext>
                </a:extLst>
              </a:tr>
              <a:tr h="156943">
                <a:tc>
                  <a:txBody>
                    <a:bodyPr/>
                    <a:lstStyle/>
                    <a:p>
                      <a:pPr algn="ctr" latinLnBrk="1"/>
                      <a:r>
                        <a:rPr lang="en-US" altLang="ko-KR" sz="1600" dirty="0">
                          <a:solidFill>
                            <a:schemeClr val="tx1"/>
                          </a:solidFill>
                        </a:rPr>
                        <a:t>06</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sz="1600" kern="100" dirty="0">
                          <a:solidFill>
                            <a:schemeClr val="tx1"/>
                          </a:solidFill>
                          <a:effectLst/>
                        </a:rPr>
                        <a:t>Latitude</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latitude</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merchant’s</a:t>
                      </a:r>
                      <a:r>
                        <a:rPr lang="zh-CN" altLang="en-US" sz="1600" kern="1200" dirty="0">
                          <a:solidFill>
                            <a:schemeClr val="tx1"/>
                          </a:solidFill>
                          <a:effectLst/>
                        </a:rPr>
                        <a:t> </a:t>
                      </a:r>
                      <a:r>
                        <a:rPr lang="en-US" altLang="zh-CN" sz="1600" kern="1200" dirty="0">
                          <a:solidFill>
                            <a:schemeClr val="tx1"/>
                          </a:solidFill>
                          <a:effectLst/>
                        </a:rPr>
                        <a:t>location</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zh-CN" altLang="en-US" sz="1600" kern="1200" dirty="0">
                          <a:solidFill>
                            <a:schemeClr val="tx1"/>
                          </a:solidFill>
                        </a:rPr>
                        <a:t> </a:t>
                      </a:r>
                      <a:r>
                        <a:rPr lang="en-US" altLang="zh-CN" sz="1600" kern="1200" dirty="0">
                          <a:solidFill>
                            <a:schemeClr val="tx1"/>
                          </a:solidFill>
                        </a:rPr>
                        <a:t>43.6054989743</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10004"/>
                  </a:ext>
                </a:extLst>
              </a:tr>
              <a:tr h="156943">
                <a:tc>
                  <a:txBody>
                    <a:bodyPr/>
                    <a:lstStyle/>
                    <a:p>
                      <a:pPr algn="ctr" latinLnBrk="1"/>
                      <a:r>
                        <a:rPr lang="en-US" altLang="zh-CN" sz="1600" dirty="0">
                          <a:solidFill>
                            <a:schemeClr val="tx1"/>
                          </a:solidFill>
                        </a:rPr>
                        <a:t>07</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sz="1600" kern="100" dirty="0">
                          <a:solidFill>
                            <a:schemeClr val="tx1"/>
                          </a:solidFill>
                          <a:effectLst/>
                        </a:rPr>
                        <a:t>Longitude</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longitude</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merchant’s</a:t>
                      </a:r>
                      <a:r>
                        <a:rPr lang="zh-CN" altLang="en-US" sz="1600" kern="1200" dirty="0">
                          <a:solidFill>
                            <a:schemeClr val="tx1"/>
                          </a:solidFill>
                          <a:effectLst/>
                        </a:rPr>
                        <a:t> </a:t>
                      </a:r>
                      <a:r>
                        <a:rPr lang="en-US" altLang="zh-CN" sz="1600" kern="1200" dirty="0">
                          <a:solidFill>
                            <a:schemeClr val="tx1"/>
                          </a:solidFill>
                          <a:effectLst/>
                        </a:rPr>
                        <a:t>location</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Numeric</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zh-CN" altLang="en-US" sz="1600" kern="1200" dirty="0">
                          <a:solidFill>
                            <a:schemeClr val="tx1"/>
                          </a:solidFill>
                        </a:rPr>
                        <a:t> </a:t>
                      </a:r>
                      <a:r>
                        <a:rPr lang="en-US" altLang="zh-CN" sz="1600" kern="1200" dirty="0">
                          <a:solidFill>
                            <a:schemeClr val="tx1"/>
                          </a:solidFill>
                        </a:rPr>
                        <a:t>-112.0184807</a:t>
                      </a:r>
                      <a:endParaRPr lang="en-US" altLang="zh-CN" sz="160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3558519349"/>
                  </a:ext>
                </a:extLst>
              </a:tr>
              <a:tr h="156943">
                <a:tc>
                  <a:txBody>
                    <a:bodyPr/>
                    <a:lstStyle/>
                    <a:p>
                      <a:pPr algn="ctr" latinLnBrk="1"/>
                      <a:r>
                        <a:rPr lang="en-US" altLang="zh-CN" sz="1600" b="1" dirty="0">
                          <a:solidFill>
                            <a:schemeClr val="tx1"/>
                          </a:solidFill>
                        </a:rPr>
                        <a:t>08</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sz="1600" b="1" kern="100" dirty="0">
                          <a:solidFill>
                            <a:schemeClr val="tx1"/>
                          </a:solidFill>
                          <a:effectLst/>
                        </a:rPr>
                        <a:t>Stars</a:t>
                      </a:r>
                      <a:endParaRPr lang="zh-CN" sz="1600" b="1"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overall rating of the merchant,</a:t>
                      </a:r>
                      <a:r>
                        <a:rPr lang="zh-CN" altLang="en-US" sz="1600" b="1" kern="1200" dirty="0">
                          <a:solidFill>
                            <a:schemeClr val="tx1"/>
                          </a:solidFill>
                          <a:effectLst/>
                        </a:rPr>
                        <a:t> </a:t>
                      </a:r>
                      <a:r>
                        <a:rPr lang="en-US" altLang="zh-CN" sz="1600" b="1" kern="1200" dirty="0">
                          <a:solidFill>
                            <a:schemeClr val="tx1"/>
                          </a:solidFill>
                          <a:effectLst/>
                        </a:rPr>
                        <a:t>from</a:t>
                      </a:r>
                      <a:r>
                        <a:rPr lang="zh-CN" altLang="en-US" sz="1600" b="1" kern="1200" dirty="0">
                          <a:solidFill>
                            <a:schemeClr val="tx1"/>
                          </a:solidFill>
                          <a:effectLst/>
                        </a:rPr>
                        <a:t> </a:t>
                      </a:r>
                      <a:r>
                        <a:rPr lang="en-US" altLang="zh-CN" sz="1600" b="1" kern="1200" dirty="0">
                          <a:solidFill>
                            <a:schemeClr val="tx1"/>
                          </a:solidFill>
                          <a:effectLst/>
                        </a:rPr>
                        <a:t>1</a:t>
                      </a:r>
                      <a:r>
                        <a:rPr lang="zh-CN" altLang="en-US" sz="1600" b="1" kern="1200" dirty="0">
                          <a:solidFill>
                            <a:schemeClr val="tx1"/>
                          </a:solidFill>
                          <a:effectLst/>
                        </a:rPr>
                        <a:t> </a:t>
                      </a:r>
                      <a:r>
                        <a:rPr lang="en-US" altLang="zh-CN" sz="1600" b="1" kern="1200" dirty="0">
                          <a:solidFill>
                            <a:schemeClr val="tx1"/>
                          </a:solidFill>
                          <a:effectLst/>
                        </a:rPr>
                        <a:t>to</a:t>
                      </a:r>
                      <a:r>
                        <a:rPr lang="zh-CN" altLang="en-US" sz="1600" b="1" kern="1200" dirty="0">
                          <a:solidFill>
                            <a:schemeClr val="tx1"/>
                          </a:solidFill>
                          <a:effectLst/>
                        </a:rPr>
                        <a:t> </a:t>
                      </a:r>
                      <a:r>
                        <a:rPr lang="en-US" altLang="zh-CN" sz="1600" b="1" kern="1200" dirty="0">
                          <a:solidFill>
                            <a:schemeClr val="tx1"/>
                          </a:solidFill>
                          <a:effectLst/>
                        </a:rPr>
                        <a:t>5</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b="0" dirty="0">
                          <a:solidFill>
                            <a:schemeClr val="tx1"/>
                          </a:solidFill>
                        </a:rPr>
                        <a:t>Numeric</a:t>
                      </a:r>
                      <a:endParaRPr lang="en-US" altLang="ko-KR" sz="1600" b="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zh-CN" altLang="en-US" sz="1600" b="0" kern="1200" dirty="0">
                          <a:solidFill>
                            <a:schemeClr val="tx1"/>
                          </a:solidFill>
                        </a:rPr>
                        <a:t> </a:t>
                      </a:r>
                      <a:r>
                        <a:rPr lang="en-US" altLang="zh-CN" sz="1600" b="0" kern="1200" dirty="0">
                          <a:solidFill>
                            <a:schemeClr val="tx1"/>
                          </a:solidFill>
                        </a:rPr>
                        <a:t>3.5</a:t>
                      </a:r>
                      <a:endParaRPr lang="en-US" altLang="zh-CN" sz="1600" b="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1773235500"/>
                  </a:ext>
                </a:extLst>
              </a:tr>
              <a:tr h="156943">
                <a:tc>
                  <a:txBody>
                    <a:bodyPr/>
                    <a:lstStyle/>
                    <a:p>
                      <a:pPr algn="ctr" latinLnBrk="1"/>
                      <a:r>
                        <a:rPr lang="en-US" altLang="ko-KR" sz="1600" b="1" dirty="0">
                          <a:solidFill>
                            <a:schemeClr val="tx1"/>
                          </a:solidFill>
                        </a:rPr>
                        <a:t>09</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sz="1600" b="1" kern="100" dirty="0" err="1">
                          <a:solidFill>
                            <a:schemeClr val="tx1"/>
                          </a:solidFill>
                          <a:effectLst/>
                        </a:rPr>
                        <a:t>Review_count</a:t>
                      </a:r>
                      <a:endParaRPr lang="zh-CN" sz="1600" b="1"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number</a:t>
                      </a:r>
                      <a:r>
                        <a:rPr lang="zh-CN" altLang="en-US" sz="1600" b="1" kern="1200" dirty="0">
                          <a:solidFill>
                            <a:schemeClr val="tx1"/>
                          </a:solidFill>
                          <a:effectLst/>
                        </a:rPr>
                        <a:t> </a:t>
                      </a:r>
                      <a:r>
                        <a:rPr lang="en-US" altLang="zh-CN" sz="1600" b="1" kern="1200" dirty="0">
                          <a:solidFill>
                            <a:schemeClr val="tx1"/>
                          </a:solidFill>
                          <a:effectLst/>
                        </a:rPr>
                        <a:t>of</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reviews</a:t>
                      </a:r>
                      <a:r>
                        <a:rPr lang="zh-CN" altLang="en-US" sz="1600" b="1" kern="1200" dirty="0">
                          <a:solidFill>
                            <a:schemeClr val="tx1"/>
                          </a:solidFill>
                          <a:effectLst/>
                        </a:rPr>
                        <a:t> </a:t>
                      </a:r>
                      <a:r>
                        <a:rPr lang="en-US" altLang="zh-CN" sz="1600" b="1" kern="1200" dirty="0">
                          <a:solidFill>
                            <a:schemeClr val="tx1"/>
                          </a:solidFill>
                          <a:effectLst/>
                        </a:rPr>
                        <a:t>of</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merchant</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b="0" dirty="0">
                          <a:solidFill>
                            <a:schemeClr val="tx1"/>
                          </a:solidFill>
                        </a:rPr>
                        <a:t>Numeric</a:t>
                      </a:r>
                      <a:endParaRPr lang="en-US" altLang="ko-KR" sz="1600" b="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fontAlgn="ctr" latinLnBrk="1" hangingPunct="1"/>
                      <a:r>
                        <a:rPr lang="zh-CN" altLang="en-US" sz="1600" b="0" kern="1200" dirty="0">
                          <a:solidFill>
                            <a:schemeClr val="tx1"/>
                          </a:solidFill>
                        </a:rPr>
                        <a:t> </a:t>
                      </a:r>
                      <a:r>
                        <a:rPr lang="en-US" altLang="zh-CN" sz="1600" b="0" kern="1200" dirty="0">
                          <a:solidFill>
                            <a:schemeClr val="tx1"/>
                          </a:solidFill>
                        </a:rPr>
                        <a:t>170</a:t>
                      </a:r>
                      <a:endParaRPr lang="en-US" altLang="zh-CN" sz="1600" b="0" kern="1200" dirty="0">
                        <a:solidFill>
                          <a:schemeClr val="tx1"/>
                        </a:solidFill>
                        <a:latin typeface="Calibri" panose="020F0502020204030204" pitchFamily="34" charset="0"/>
                        <a:ea typeface="+mn-ea"/>
                        <a:cs typeface="Calibri" panose="020F0502020204030204" pitchFamily="34" charset="0"/>
                      </a:endParaRPr>
                    </a:p>
                  </a:txBody>
                  <a:tcPr marL="9525" marR="9525" marT="9525" marB="0" anchor="ctr"/>
                </a:tc>
                <a:extLst>
                  <a:ext uri="{0D108BD9-81ED-4DB2-BD59-A6C34878D82A}">
                    <a16:rowId xmlns:a16="http://schemas.microsoft.com/office/drawing/2014/main" val="2119171265"/>
                  </a:ext>
                </a:extLst>
              </a:tr>
              <a:tr h="156943">
                <a:tc>
                  <a:txBody>
                    <a:bodyPr/>
                    <a:lstStyle/>
                    <a:p>
                      <a:pPr algn="ctr" latinLnBrk="1"/>
                      <a:r>
                        <a:rPr lang="en-US" altLang="zh-CN" sz="1600" dirty="0">
                          <a:solidFill>
                            <a:schemeClr val="tx1"/>
                          </a:solidFill>
                        </a:rPr>
                        <a:t>10</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sz="1600" kern="100" dirty="0" err="1">
                          <a:solidFill>
                            <a:schemeClr val="tx1"/>
                          </a:solidFill>
                          <a:effectLst/>
                        </a:rPr>
                        <a:t>Is_open</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Whether</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a:t>
                      </a:r>
                      <a:r>
                        <a:rPr lang="zh-CN" altLang="en-US" sz="1600" kern="1200" dirty="0">
                          <a:solidFill>
                            <a:schemeClr val="tx1"/>
                          </a:solidFill>
                          <a:effectLst/>
                        </a:rPr>
                        <a:t> </a:t>
                      </a:r>
                      <a:r>
                        <a:rPr lang="en-US" altLang="zh-CN" sz="1600" kern="1200" dirty="0">
                          <a:solidFill>
                            <a:schemeClr val="tx1"/>
                          </a:solidFill>
                          <a:effectLst/>
                        </a:rPr>
                        <a:t>is</a:t>
                      </a:r>
                      <a:r>
                        <a:rPr lang="zh-CN" altLang="en-US" sz="1600" kern="1200" dirty="0">
                          <a:solidFill>
                            <a:schemeClr val="tx1"/>
                          </a:solidFill>
                          <a:effectLst/>
                        </a:rPr>
                        <a:t> </a:t>
                      </a:r>
                      <a:r>
                        <a:rPr lang="en-US" altLang="zh-CN" sz="1600" kern="1200" dirty="0">
                          <a:solidFill>
                            <a:schemeClr val="tx1"/>
                          </a:solidFill>
                          <a:effectLst/>
                        </a:rPr>
                        <a:t>open</a:t>
                      </a:r>
                      <a:r>
                        <a:rPr lang="zh-CN" altLang="en-US" sz="1600" kern="1200" dirty="0">
                          <a:solidFill>
                            <a:schemeClr val="tx1"/>
                          </a:solidFill>
                          <a:effectLst/>
                        </a:rPr>
                        <a:t> </a:t>
                      </a:r>
                      <a:r>
                        <a:rPr lang="en-US" altLang="zh-CN" sz="1600" kern="1200" dirty="0">
                          <a:solidFill>
                            <a:schemeClr val="tx1"/>
                          </a:solidFill>
                          <a:effectLst/>
                        </a:rPr>
                        <a:t>or</a:t>
                      </a:r>
                      <a:r>
                        <a:rPr lang="zh-CN" altLang="en-US" sz="1600" kern="1200" dirty="0">
                          <a:solidFill>
                            <a:schemeClr val="tx1"/>
                          </a:solidFill>
                          <a:effectLst/>
                        </a:rPr>
                        <a:t> </a:t>
                      </a:r>
                      <a:r>
                        <a:rPr lang="en-US" altLang="zh-CN" sz="1600" kern="1200" dirty="0">
                          <a:solidFill>
                            <a:schemeClr val="tx1"/>
                          </a:solidFill>
                          <a:effectLst/>
                        </a:rPr>
                        <a:t>not</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b="0" dirty="0">
                          <a:solidFill>
                            <a:schemeClr val="tx1"/>
                          </a:solidFill>
                        </a:rPr>
                        <a:t>Dummy</a:t>
                      </a:r>
                      <a:endParaRPr lang="en-US" altLang="ko-KR" sz="1600" b="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zh-CN" sz="1600" b="0" kern="1200" dirty="0">
                          <a:solidFill>
                            <a:schemeClr val="tx1"/>
                          </a:solidFill>
                        </a:rPr>
                        <a:t>1</a:t>
                      </a:r>
                      <a:endParaRPr lang="en-US" altLang="ko-KR" sz="1600" b="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2807968413"/>
                  </a:ext>
                </a:extLst>
              </a:tr>
              <a:tr h="156943">
                <a:tc>
                  <a:txBody>
                    <a:bodyPr/>
                    <a:lstStyle/>
                    <a:p>
                      <a:pPr algn="ctr" latinLnBrk="1"/>
                      <a:r>
                        <a:rPr lang="en-US" altLang="zh-CN" sz="1600" dirty="0">
                          <a:solidFill>
                            <a:schemeClr val="tx1"/>
                          </a:solidFill>
                        </a:rPr>
                        <a:t>11</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sz="1600" kern="100" dirty="0">
                          <a:solidFill>
                            <a:schemeClr val="tx1"/>
                          </a:solidFill>
                          <a:effectLst/>
                        </a:rPr>
                        <a:t>Attributes</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services</a:t>
                      </a:r>
                      <a:r>
                        <a:rPr lang="zh-CN" altLang="en-US" sz="1600" kern="1200" dirty="0">
                          <a:solidFill>
                            <a:schemeClr val="tx1"/>
                          </a:solidFill>
                          <a:effectLst/>
                        </a:rPr>
                        <a:t> </a:t>
                      </a:r>
                      <a:r>
                        <a:rPr lang="en-US" altLang="zh-CN" sz="1600" kern="1200" dirty="0">
                          <a:solidFill>
                            <a:schemeClr val="tx1"/>
                          </a:solidFill>
                          <a:effectLst/>
                        </a:rPr>
                        <a:t>or</a:t>
                      </a:r>
                      <a:r>
                        <a:rPr lang="zh-CN" altLang="en-US" sz="1600" kern="1200" dirty="0">
                          <a:solidFill>
                            <a:schemeClr val="tx1"/>
                          </a:solidFill>
                          <a:effectLst/>
                        </a:rPr>
                        <a:t> </a:t>
                      </a:r>
                      <a:r>
                        <a:rPr lang="en-US" altLang="zh-CN" sz="1600" kern="1200" dirty="0">
                          <a:solidFill>
                            <a:schemeClr val="tx1"/>
                          </a:solidFill>
                          <a:effectLst/>
                        </a:rPr>
                        <a:t>facilities</a:t>
                      </a:r>
                      <a:r>
                        <a:rPr lang="zh-CN" altLang="en-US" sz="1600" kern="1200" dirty="0">
                          <a:solidFill>
                            <a:schemeClr val="tx1"/>
                          </a:solidFill>
                          <a:effectLst/>
                        </a:rPr>
                        <a:t> </a:t>
                      </a:r>
                      <a:r>
                        <a:rPr lang="en-US" altLang="zh-CN" sz="1600" kern="1200" dirty="0">
                          <a:solidFill>
                            <a:schemeClr val="tx1"/>
                          </a:solidFill>
                          <a:effectLst/>
                        </a:rPr>
                        <a:t>available</a:t>
                      </a:r>
                      <a:r>
                        <a:rPr lang="zh-CN" altLang="en-US" sz="1600" kern="1200" dirty="0">
                          <a:solidFill>
                            <a:schemeClr val="tx1"/>
                          </a:solidFill>
                          <a:effectLst/>
                        </a:rPr>
                        <a:t> </a:t>
                      </a:r>
                      <a:r>
                        <a:rPr lang="en-US" altLang="zh-CN" sz="1600" kern="1200" dirty="0">
                          <a:solidFill>
                            <a:schemeClr val="tx1"/>
                          </a:solidFill>
                          <a:effectLst/>
                        </a:rPr>
                        <a:t>in</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b="0" dirty="0">
                          <a:solidFill>
                            <a:schemeClr val="tx1"/>
                          </a:solidFill>
                        </a:rPr>
                        <a:t>String</a:t>
                      </a:r>
                      <a:endParaRPr lang="en-US" altLang="ko-KR" sz="1600" b="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b="0" kern="1200" dirty="0">
                          <a:solidFill>
                            <a:schemeClr val="tx1"/>
                          </a:solidFill>
                        </a:rPr>
                        <a:t>{'</a:t>
                      </a:r>
                      <a:r>
                        <a:rPr lang="en-US" altLang="ko-KR" sz="1600" b="0" kern="1200" dirty="0" err="1">
                          <a:solidFill>
                            <a:schemeClr val="tx1"/>
                          </a:solidFill>
                        </a:rPr>
                        <a:t>BusinessAcceptsCreditCards</a:t>
                      </a:r>
                      <a:r>
                        <a:rPr lang="en-US" altLang="ko-KR" sz="1600" b="0" kern="1200" dirty="0">
                          <a:solidFill>
                            <a:schemeClr val="tx1"/>
                          </a:solidFill>
                        </a:rPr>
                        <a:t>': 'True'}</a:t>
                      </a:r>
                      <a:endParaRPr lang="en-US" altLang="ko-KR" sz="1600" b="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3208187125"/>
                  </a:ext>
                </a:extLst>
              </a:tr>
              <a:tr h="156943">
                <a:tc>
                  <a:txBody>
                    <a:bodyPr/>
                    <a:lstStyle/>
                    <a:p>
                      <a:pPr algn="ctr" latinLnBrk="1"/>
                      <a:r>
                        <a:rPr lang="en-US" altLang="zh-CN" sz="1600" b="1" dirty="0">
                          <a:solidFill>
                            <a:schemeClr val="tx1"/>
                          </a:solidFill>
                        </a:rPr>
                        <a:t>12</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sz="1600" b="1" kern="100" dirty="0">
                          <a:solidFill>
                            <a:schemeClr val="tx1"/>
                          </a:solidFill>
                          <a:effectLst/>
                        </a:rPr>
                        <a:t>Categories</a:t>
                      </a:r>
                      <a:endParaRPr lang="zh-CN" sz="1600" b="1"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business</a:t>
                      </a:r>
                      <a:r>
                        <a:rPr lang="zh-CN" altLang="en-US" sz="1600" b="1" kern="1200" dirty="0">
                          <a:solidFill>
                            <a:schemeClr val="tx1"/>
                          </a:solidFill>
                          <a:effectLst/>
                        </a:rPr>
                        <a:t> </a:t>
                      </a:r>
                      <a:r>
                        <a:rPr lang="en-US" altLang="zh-CN" sz="1600" b="1" kern="1200" dirty="0">
                          <a:solidFill>
                            <a:schemeClr val="tx1"/>
                          </a:solidFill>
                          <a:effectLst/>
                        </a:rPr>
                        <a:t>categories</a:t>
                      </a:r>
                      <a:r>
                        <a:rPr lang="zh-CN" altLang="en-US" sz="1600" b="1" kern="1200" dirty="0">
                          <a:solidFill>
                            <a:schemeClr val="tx1"/>
                          </a:solidFill>
                          <a:effectLst/>
                        </a:rPr>
                        <a:t> </a:t>
                      </a:r>
                      <a:r>
                        <a:rPr lang="en-US" altLang="zh-CN" sz="1600" b="1" kern="1200" dirty="0">
                          <a:solidFill>
                            <a:schemeClr val="tx1"/>
                          </a:solidFill>
                          <a:effectLst/>
                        </a:rPr>
                        <a:t>of</a:t>
                      </a:r>
                      <a:r>
                        <a:rPr lang="zh-CN" altLang="en-US" sz="1600" b="1" kern="1200" dirty="0">
                          <a:solidFill>
                            <a:schemeClr val="tx1"/>
                          </a:solidFill>
                          <a:effectLst/>
                        </a:rPr>
                        <a:t> </a:t>
                      </a:r>
                      <a:r>
                        <a:rPr lang="en-US" altLang="zh-CN" sz="1600" b="1" kern="1200" dirty="0">
                          <a:solidFill>
                            <a:schemeClr val="tx1"/>
                          </a:solidFill>
                          <a:effectLst/>
                        </a:rPr>
                        <a:t>the</a:t>
                      </a:r>
                      <a:r>
                        <a:rPr lang="zh-CN" altLang="en-US" sz="1600" b="1" kern="1200" dirty="0">
                          <a:solidFill>
                            <a:schemeClr val="tx1"/>
                          </a:solidFill>
                          <a:effectLst/>
                        </a:rPr>
                        <a:t> </a:t>
                      </a:r>
                      <a:r>
                        <a:rPr lang="en-US" altLang="zh-CN" sz="1600" b="1" kern="1200" dirty="0">
                          <a:solidFill>
                            <a:schemeClr val="tx1"/>
                          </a:solidFill>
                          <a:effectLst/>
                        </a:rPr>
                        <a:t>merchant</a:t>
                      </a:r>
                      <a:endParaRPr lang="en-US" altLang="ko-KR" sz="1600" b="1"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b="0" dirty="0">
                          <a:solidFill>
                            <a:schemeClr val="tx1"/>
                          </a:solidFill>
                        </a:rPr>
                        <a:t>String</a:t>
                      </a:r>
                      <a:endParaRPr lang="en-US" altLang="ko-KR" sz="1600" b="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b="0" kern="1200" dirty="0">
                          <a:solidFill>
                            <a:schemeClr val="tx1"/>
                          </a:solidFill>
                        </a:rPr>
                        <a:t>Bakeries, Food</a:t>
                      </a:r>
                      <a:endParaRPr lang="en-US" altLang="ko-KR" sz="1600" b="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1222277864"/>
                  </a:ext>
                </a:extLst>
              </a:tr>
              <a:tr h="156943">
                <a:tc>
                  <a:txBody>
                    <a:bodyPr/>
                    <a:lstStyle/>
                    <a:p>
                      <a:pPr algn="ctr" latinLnBrk="1"/>
                      <a:r>
                        <a:rPr lang="en-US" altLang="zh-CN" sz="1600" dirty="0">
                          <a:solidFill>
                            <a:schemeClr val="tx1"/>
                          </a:solidFill>
                        </a:rPr>
                        <a:t>13</a:t>
                      </a:r>
                      <a:endParaRPr lang="en-US" altLang="ko-KR" sz="1600" b="1" dirty="0">
                        <a:solidFill>
                          <a:schemeClr val="tx1"/>
                        </a:solidFill>
                        <a:latin typeface="Calibri" panose="020F0502020204030204" pitchFamily="34" charset="0"/>
                      </a:endParaRPr>
                    </a:p>
                  </a:txBody>
                  <a:tcPr anchor="ctr"/>
                </a:tc>
                <a:tc>
                  <a:txBody>
                    <a:bodyPr/>
                    <a:lstStyle/>
                    <a:p>
                      <a:pPr indent="0" algn="just">
                        <a:spcAft>
                          <a:spcPts val="0"/>
                        </a:spcAft>
                      </a:pPr>
                      <a:r>
                        <a:rPr lang="en-US" sz="1600" kern="100" dirty="0">
                          <a:solidFill>
                            <a:schemeClr val="tx1"/>
                          </a:solidFill>
                          <a:effectLst/>
                        </a:rPr>
                        <a:t>Hours</a:t>
                      </a:r>
                      <a:endParaRPr lang="zh-CN" sz="1600" kern="100" dirty="0">
                        <a:solidFill>
                          <a:schemeClr val="tx1"/>
                        </a:solidFill>
                        <a:effectLst/>
                        <a:latin typeface="Calibri" panose="020F0502020204030204" pitchFamily="34" charset="0"/>
                        <a:ea typeface="DengXian" panose="02010600030101010101" pitchFamily="2" charset="-122"/>
                        <a:cs typeface="Calibri" panose="020F0502020204030204" pitchFamily="34" charset="0"/>
                      </a:endParaRPr>
                    </a:p>
                  </a:txBody>
                  <a:tcPr marL="68580" marR="68580" marT="0" marB="0"/>
                </a:tc>
                <a:tc>
                  <a:txBody>
                    <a:bodyPr/>
                    <a:lstStyle/>
                    <a:p>
                      <a:pPr marL="0" algn="l" defTabSz="914400" rtl="0" eaLnBrk="1" latinLnBrk="0" hangingPunct="1"/>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business</a:t>
                      </a:r>
                      <a:r>
                        <a:rPr lang="zh-CN" altLang="en-US" sz="1600" kern="1200" dirty="0">
                          <a:solidFill>
                            <a:schemeClr val="tx1"/>
                          </a:solidFill>
                          <a:effectLst/>
                        </a:rPr>
                        <a:t> </a:t>
                      </a:r>
                      <a:r>
                        <a:rPr lang="en-US" altLang="zh-CN" sz="1600" kern="1200" dirty="0">
                          <a:solidFill>
                            <a:schemeClr val="tx1"/>
                          </a:solidFill>
                          <a:effectLst/>
                        </a:rPr>
                        <a:t>hours</a:t>
                      </a:r>
                      <a:r>
                        <a:rPr lang="zh-CN" altLang="en-US" sz="1600" kern="1200" dirty="0">
                          <a:solidFill>
                            <a:schemeClr val="tx1"/>
                          </a:solidFill>
                          <a:effectLst/>
                        </a:rPr>
                        <a:t> </a:t>
                      </a:r>
                      <a:r>
                        <a:rPr lang="en-US" altLang="zh-CN" sz="1600" kern="1200" dirty="0">
                          <a:solidFill>
                            <a:schemeClr val="tx1"/>
                          </a:solidFill>
                          <a:effectLst/>
                        </a:rPr>
                        <a:t>of</a:t>
                      </a:r>
                      <a:r>
                        <a:rPr lang="zh-CN" altLang="en-US" sz="1600" kern="1200" dirty="0">
                          <a:solidFill>
                            <a:schemeClr val="tx1"/>
                          </a:solidFill>
                          <a:effectLst/>
                        </a:rPr>
                        <a:t> </a:t>
                      </a:r>
                      <a:r>
                        <a:rPr lang="en-US" altLang="zh-CN" sz="1600" kern="1200" dirty="0">
                          <a:solidFill>
                            <a:schemeClr val="tx1"/>
                          </a:solidFill>
                          <a:effectLst/>
                        </a:rPr>
                        <a:t>the</a:t>
                      </a:r>
                      <a:r>
                        <a:rPr lang="zh-CN" altLang="en-US" sz="1600" kern="1200" dirty="0">
                          <a:solidFill>
                            <a:schemeClr val="tx1"/>
                          </a:solidFill>
                          <a:effectLst/>
                        </a:rPr>
                        <a:t> </a:t>
                      </a:r>
                      <a:r>
                        <a:rPr lang="en-US" altLang="zh-CN" sz="1600" kern="1200" dirty="0">
                          <a:solidFill>
                            <a:schemeClr val="tx1"/>
                          </a:solidFill>
                          <a:effectLst/>
                        </a:rPr>
                        <a:t>merchant</a:t>
                      </a:r>
                      <a:endParaRPr lang="en-US" altLang="ko-KR" sz="1600" b="0" kern="1200" dirty="0">
                        <a:solidFill>
                          <a:schemeClr val="tx1"/>
                        </a:solidFill>
                        <a:effectLst/>
                        <a:latin typeface="Calibri" panose="020F0502020204030204" pitchFamily="34" charset="0"/>
                        <a:ea typeface="+mn-ea"/>
                        <a:cs typeface="Calibri" panose="020F0502020204030204" pitchFamily="34" charset="0"/>
                      </a:endParaRPr>
                    </a:p>
                  </a:txBody>
                  <a:tcPr anchor="ctr"/>
                </a:tc>
                <a:tc>
                  <a:txBody>
                    <a:bodyPr/>
                    <a:lstStyle/>
                    <a:p>
                      <a:pPr algn="l" latinLnBrk="1"/>
                      <a:r>
                        <a:rPr lang="en-US" altLang="zh-CN" sz="1600" dirty="0">
                          <a:solidFill>
                            <a:schemeClr val="tx1"/>
                          </a:solidFill>
                        </a:rPr>
                        <a:t>String</a:t>
                      </a:r>
                      <a:endParaRPr lang="en-US" altLang="ko-KR" sz="1600" dirty="0">
                        <a:solidFill>
                          <a:schemeClr val="tx1"/>
                        </a:solidFill>
                        <a:latin typeface="Calibri" panose="020F0502020204030204" pitchFamily="34" charset="0"/>
                        <a:cs typeface="Calibri" panose="020F0502020204030204" pitchFamily="34" charset="0"/>
                      </a:endParaRPr>
                    </a:p>
                  </a:txBody>
                  <a:tcPr anchor="ctr"/>
                </a:tc>
                <a:tc>
                  <a:txBody>
                    <a:bodyPr/>
                    <a:lstStyle/>
                    <a:p>
                      <a:pPr marL="0" algn="l" defTabSz="914400" rtl="0" eaLnBrk="1" latinLnBrk="1" hangingPunct="1"/>
                      <a:r>
                        <a:rPr lang="en-US" altLang="ko-KR" sz="1600" kern="1200" dirty="0">
                          <a:solidFill>
                            <a:schemeClr val="tx1"/>
                          </a:solidFill>
                        </a:rPr>
                        <a:t>{'Monday': '9:0-17:0', 'Tuesday': '9:0-17:0'}</a:t>
                      </a:r>
                      <a:endParaRPr lang="en-US" altLang="ko-KR" sz="1600" kern="1200" dirty="0">
                        <a:solidFill>
                          <a:schemeClr val="tx1"/>
                        </a:solidFill>
                        <a:latin typeface="Calibri" panose="020F0502020204030204" pitchFamily="34" charset="0"/>
                        <a:ea typeface="+mn-ea"/>
                        <a:cs typeface="Calibri" panose="020F0502020204030204" pitchFamily="34" charset="0"/>
                      </a:endParaRPr>
                    </a:p>
                  </a:txBody>
                  <a:tcPr anchor="ctr"/>
                </a:tc>
                <a:extLst>
                  <a:ext uri="{0D108BD9-81ED-4DB2-BD59-A6C34878D82A}">
                    <a16:rowId xmlns:a16="http://schemas.microsoft.com/office/drawing/2014/main" val="505323347"/>
                  </a:ext>
                </a:extLst>
              </a:tr>
            </a:tbl>
          </a:graphicData>
        </a:graphic>
      </p:graphicFrame>
    </p:spTree>
    <p:extLst>
      <p:ext uri="{BB962C8B-B14F-4D97-AF65-F5344CB8AC3E}">
        <p14:creationId xmlns:p14="http://schemas.microsoft.com/office/powerpoint/2010/main" val="210914594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sl139.pptx"/>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44546A"/>
      </a:dk2>
      <a:lt2>
        <a:srgbClr val="E7E6E6"/>
      </a:lt2>
      <a:accent1>
        <a:srgbClr val="F0021D"/>
      </a:accent1>
      <a:accent2>
        <a:srgbClr val="F0021D"/>
      </a:accent2>
      <a:accent3>
        <a:srgbClr val="F0021D"/>
      </a:accent3>
      <a:accent4>
        <a:srgbClr val="F0021D"/>
      </a:accent4>
      <a:accent5>
        <a:srgbClr val="F0021D"/>
      </a:accent5>
      <a:accent6>
        <a:srgbClr val="F0021D"/>
      </a:accent6>
      <a:hlink>
        <a:srgbClr val="F0021D"/>
      </a:hlink>
      <a:folHlink>
        <a:srgbClr val="F0021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2799</Words>
  <Application>Microsoft Macintosh PowerPoint</Application>
  <PresentationFormat>自定义</PresentationFormat>
  <Paragraphs>496</Paragraphs>
  <Slides>31</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Microsoft YaHei</vt:lpstr>
      <vt:lpstr>Microsoft YaHei</vt:lpstr>
      <vt:lpstr>Agency FB</vt:lpstr>
      <vt:lpstr>Arial</vt:lpstr>
      <vt:lpstr>Calibri</vt:lpstr>
      <vt:lpstr>Calibri Light</vt:lpstr>
      <vt:lpstr>Cambria Math</vt:lpstr>
      <vt:lpstr>Helvetica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2020-04-19T15:00:11Z</dcterms:created>
  <dcterms:modified xsi:type="dcterms:W3CDTF">2020-08-03T05:50:13Z</dcterms:modified>
</cp:coreProperties>
</file>